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300" r:id="rId2"/>
    <p:sldId id="301" r:id="rId3"/>
    <p:sldId id="302" r:id="rId4"/>
    <p:sldId id="303" r:id="rId5"/>
    <p:sldId id="304" r:id="rId6"/>
    <p:sldId id="305" r:id="rId7"/>
    <p:sldId id="306" r:id="rId8"/>
    <p:sldId id="308" r:id="rId9"/>
    <p:sldId id="307" r:id="rId10"/>
    <p:sldId id="309" r:id="rId11"/>
    <p:sldId id="310" r:id="rId12"/>
    <p:sldId id="312" r:id="rId13"/>
    <p:sldId id="311" r:id="rId14"/>
    <p:sldId id="314" r:id="rId15"/>
    <p:sldId id="313" r:id="rId16"/>
    <p:sldId id="315" r:id="rId17"/>
    <p:sldId id="316" r:id="rId18"/>
    <p:sldId id="317" r:id="rId19"/>
    <p:sldId id="318" r:id="rId20"/>
    <p:sldId id="319" r:id="rId21"/>
    <p:sldId id="320" r:id="rId22"/>
    <p:sldId id="321" r:id="rId23"/>
    <p:sldId id="322" r:id="rId24"/>
    <p:sldId id="323" r:id="rId25"/>
    <p:sldId id="324" r:id="rId26"/>
    <p:sldId id="325" r:id="rId27"/>
    <p:sldId id="326" r:id="rId28"/>
    <p:sldId id="327" r:id="rId29"/>
    <p:sldId id="330" r:id="rId30"/>
    <p:sldId id="328" r:id="rId31"/>
    <p:sldId id="329" r:id="rId32"/>
    <p:sldId id="331" r:id="rId33"/>
    <p:sldId id="332" r:id="rId34"/>
    <p:sldId id="333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516" y="10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79376"/>
          </a:xfrm>
        </p:spPr>
        <p:txBody>
          <a:bodyPr>
            <a:noAutofit/>
          </a:bodyPr>
          <a:lstStyle/>
          <a:p>
            <a:pPr marL="0" indent="0" algn="ctr"/>
            <a:r>
              <a:rPr lang="ru-RU" sz="3200" b="1" dirty="0" smtClean="0"/>
              <a:t>АЛГОРИТМ АРИП–2009ПТ</a:t>
            </a:r>
            <a:br>
              <a:rPr lang="ru-RU" sz="3200" b="1" dirty="0" smtClean="0"/>
            </a:br>
            <a:r>
              <a:rPr lang="ru-RU" sz="3200" b="1" dirty="0" smtClean="0"/>
              <a:t>Основные </a:t>
            </a:r>
            <a:r>
              <a:rPr lang="ru-RU" sz="3200" b="1" dirty="0"/>
              <a:t>идеи алгоритма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-</a:t>
            </a:r>
            <a:r>
              <a:rPr lang="ru-RU" dirty="0" smtClean="0"/>
              <a:t>НЕ </a:t>
            </a:r>
            <a:r>
              <a:rPr lang="ru-RU" dirty="0"/>
              <a:t>РЕШАТЬ ПРОБЛЕМУ, А СОЗДАВАТЬ УСЛОВИЯ, </a:t>
            </a:r>
            <a:r>
              <a:rPr lang="ru-RU" dirty="0" smtClean="0"/>
              <a:t>ПРИКОТОРЫХ ОНА НЕ ВОЗНИКАЕТ </a:t>
            </a:r>
          </a:p>
          <a:p>
            <a:pPr marL="0" indent="0" algn="just">
              <a:buNone/>
            </a:pPr>
            <a:r>
              <a:rPr lang="ru-RU" dirty="0" smtClean="0"/>
              <a:t>-ПРОБЛЕМУ </a:t>
            </a:r>
            <a:r>
              <a:rPr lang="ru-RU" dirty="0"/>
              <a:t>АНАЛИЗИРУЮТ В МЕСТЕ ЕЕ </a:t>
            </a:r>
            <a:r>
              <a:rPr lang="ru-RU" dirty="0" smtClean="0"/>
              <a:t>ПЕРВИЧНОГОВОЗНИКНОВЕНИЯ </a:t>
            </a:r>
            <a:r>
              <a:rPr lang="ru-RU" dirty="0"/>
              <a:t>И УСРАНЯЮТ ТЕМИ </a:t>
            </a:r>
            <a:r>
              <a:rPr lang="ru-RU" dirty="0" smtClean="0"/>
              <a:t>СРЕДСТВАМИ,КОТОРЫЕ </a:t>
            </a:r>
            <a:r>
              <a:rPr lang="ru-RU" dirty="0"/>
              <a:t>ТАМ </a:t>
            </a:r>
            <a:r>
              <a:rPr lang="ru-RU" dirty="0" smtClean="0"/>
              <a:t>ИМЕЮТСЯ</a:t>
            </a:r>
          </a:p>
          <a:p>
            <a:pPr marL="0" indent="0" algn="just">
              <a:buNone/>
            </a:pPr>
            <a:r>
              <a:rPr lang="ru-RU" dirty="0" smtClean="0"/>
              <a:t>-ЧТО </a:t>
            </a:r>
            <a:r>
              <a:rPr lang="ru-RU" dirty="0"/>
              <a:t>ПОРОЖДАЕТ ПРОБЛЕМУ, ТО И ДОЛЖНО ЕЕ УСТРАНЯТЬ</a:t>
            </a:r>
          </a:p>
          <a:p>
            <a:pPr marL="0" indent="0" algn="just">
              <a:buNone/>
            </a:pPr>
            <a:r>
              <a:rPr lang="ru-RU" dirty="0" smtClean="0"/>
              <a:t>- ПРАВИЛЬНО </a:t>
            </a:r>
            <a:r>
              <a:rPr lang="ru-RU" dirty="0"/>
              <a:t>СФОРМУЛИРОВАННАЯ ЗАДАЧА </a:t>
            </a:r>
            <a:r>
              <a:rPr lang="ru-RU" b="1" dirty="0"/>
              <a:t>САМА </a:t>
            </a:r>
            <a:r>
              <a:rPr lang="ru-RU" dirty="0"/>
              <a:t>НЕСЕТ </a:t>
            </a:r>
            <a:r>
              <a:rPr lang="ru-RU" dirty="0" smtClean="0"/>
              <a:t>В СЕБЕ </a:t>
            </a:r>
            <a:r>
              <a:rPr lang="ru-RU" dirty="0"/>
              <a:t>ОТВЕТ...</a:t>
            </a:r>
          </a:p>
        </p:txBody>
      </p:sp>
    </p:spTree>
    <p:extLst>
      <p:ext uri="{BB962C8B-B14F-4D97-AF65-F5344CB8AC3E}">
        <p14:creationId xmlns:p14="http://schemas.microsoft.com/office/powerpoint/2010/main" val="22437690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78430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/>
              <a:t>Шаг 2.3.</a:t>
            </a:r>
          </a:p>
          <a:p>
            <a:pPr marL="0" indent="0" algn="just">
              <a:buNone/>
            </a:pPr>
            <a:r>
              <a:rPr lang="ru-RU" b="1" dirty="0"/>
              <a:t>Проверить ошибки в прошлом</a:t>
            </a:r>
          </a:p>
          <a:p>
            <a:pPr marL="0" indent="0" algn="just">
              <a:buNone/>
            </a:pPr>
            <a:r>
              <a:rPr lang="ru-RU" dirty="0"/>
              <a:t>Выяснить, не возникла ли проблема в результате </a:t>
            </a:r>
            <a:r>
              <a:rPr lang="ru-RU" dirty="0" smtClean="0"/>
              <a:t>ошибочных действий</a:t>
            </a:r>
            <a:r>
              <a:rPr lang="ru-RU" dirty="0"/>
              <a:t>, совершенных в прошлом на предыдущих </a:t>
            </a:r>
            <a:r>
              <a:rPr lang="ru-RU" dirty="0" smtClean="0"/>
              <a:t>технологических постах </a:t>
            </a:r>
            <a:r>
              <a:rPr lang="ru-RU" dirty="0"/>
              <a:t>или в прошлом в надсистеме. Если такие ошибки </a:t>
            </a:r>
            <a:r>
              <a:rPr lang="ru-RU" dirty="0" smtClean="0"/>
              <a:t>выявлены, принять </a:t>
            </a:r>
            <a:r>
              <a:rPr lang="ru-RU" dirty="0"/>
              <a:t>меры к их устранению. </a:t>
            </a:r>
            <a:endParaRPr lang="ru-RU" dirty="0" smtClean="0"/>
          </a:p>
          <a:p>
            <a:pPr marL="0" indent="0" algn="just">
              <a:buNone/>
            </a:pPr>
            <a:r>
              <a:rPr lang="ru-RU" b="1" dirty="0" smtClean="0"/>
              <a:t>Шаг </a:t>
            </a:r>
            <a:r>
              <a:rPr lang="ru-RU" b="1" dirty="0"/>
              <a:t>2.4.</a:t>
            </a:r>
          </a:p>
          <a:p>
            <a:pPr marL="0" indent="0" algn="just">
              <a:buNone/>
            </a:pPr>
            <a:r>
              <a:rPr lang="ru-RU" b="1" dirty="0"/>
              <a:t>Передать проблему надсистеме</a:t>
            </a:r>
          </a:p>
          <a:p>
            <a:pPr marL="0" indent="0" algn="just">
              <a:buNone/>
            </a:pPr>
            <a:r>
              <a:rPr lang="ru-RU" dirty="0"/>
              <a:t>Проверить возможность передачи проблемы элементам</a:t>
            </a:r>
          </a:p>
          <a:p>
            <a:pPr marL="0" indent="0" algn="just">
              <a:buNone/>
            </a:pPr>
            <a:r>
              <a:rPr lang="ru-RU" dirty="0"/>
              <a:t>надсистемы, для которых решение этой проблемы является</a:t>
            </a:r>
          </a:p>
          <a:p>
            <a:pPr marL="0" indent="0" algn="just">
              <a:buNone/>
            </a:pPr>
            <a:r>
              <a:rPr lang="ru-RU" dirty="0"/>
              <a:t>желанным и полезным. </a:t>
            </a:r>
            <a:r>
              <a:rPr lang="ru-RU" dirty="0" smtClean="0"/>
              <a:t>При </a:t>
            </a:r>
            <a:r>
              <a:rPr lang="ru-RU" dirty="0"/>
              <a:t>отсутствии положительных результатов по части </a:t>
            </a:r>
            <a:r>
              <a:rPr lang="ru-RU" dirty="0" smtClean="0"/>
              <a:t>2 перейти </a:t>
            </a:r>
            <a:r>
              <a:rPr lang="ru-RU" dirty="0"/>
              <a:t>к части 3.</a:t>
            </a:r>
          </a:p>
        </p:txBody>
      </p:sp>
    </p:spTree>
    <p:extLst>
      <p:ext uri="{BB962C8B-B14F-4D97-AF65-F5344CB8AC3E}">
        <p14:creationId xmlns:p14="http://schemas.microsoft.com/office/powerpoint/2010/main" val="1826942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3536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/>
              <a:t>ЧАСТЬ 3</a:t>
            </a:r>
            <a:br>
              <a:rPr lang="ru-RU" sz="2400" b="1" dirty="0"/>
            </a:br>
            <a:r>
              <a:rPr lang="ru-RU" sz="2400" b="1" dirty="0"/>
              <a:t>УТОЧНЕНИЕ </a:t>
            </a:r>
            <a:r>
              <a:rPr lang="ru-RU" sz="2400" b="1" dirty="0" smtClean="0"/>
              <a:t>ПРОБЛЕМЫ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5308848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ru-RU" dirty="0"/>
              <a:t>Цель: выявить первопричину возникновения проблемы.</a:t>
            </a:r>
            <a:br>
              <a:rPr lang="ru-RU" dirty="0"/>
            </a:br>
            <a:r>
              <a:rPr lang="ru-RU" b="1" dirty="0"/>
              <a:t>Шаг 3.1</a:t>
            </a:r>
            <a:r>
              <a:rPr lang="ru-RU" b="1" dirty="0" smtClean="0"/>
              <a:t>.</a:t>
            </a:r>
          </a:p>
          <a:p>
            <a:pPr marL="0" indent="0" algn="just">
              <a:buNone/>
            </a:pPr>
            <a:r>
              <a:rPr lang="ru-RU" b="1" dirty="0"/>
              <a:t>Определение нежелательного явления</a:t>
            </a:r>
          </a:p>
          <a:p>
            <a:pPr marL="0" indent="0" algn="just">
              <a:buNone/>
            </a:pPr>
            <a:r>
              <a:rPr lang="ru-RU" dirty="0"/>
              <a:t>Определить </a:t>
            </a:r>
            <a:r>
              <a:rPr lang="ru-RU" b="1" dirty="0"/>
              <a:t>Нежелательное Явление </a:t>
            </a:r>
            <a:r>
              <a:rPr lang="ru-RU" dirty="0"/>
              <a:t>(Н.Я.) </a:t>
            </a:r>
            <a:r>
              <a:rPr lang="ru-RU" dirty="0" smtClean="0"/>
              <a:t>используя для </a:t>
            </a:r>
            <a:r>
              <a:rPr lang="ru-RU" dirty="0"/>
              <a:t>этого всего несколько слов, в число которых входят глагол </a:t>
            </a:r>
            <a:r>
              <a:rPr lang="ru-RU" dirty="0" smtClean="0"/>
              <a:t>и существительное</a:t>
            </a:r>
            <a:r>
              <a:rPr lang="ru-RU" dirty="0"/>
              <a:t>.</a:t>
            </a:r>
          </a:p>
          <a:p>
            <a:pPr marL="0" indent="0" algn="just">
              <a:buNone/>
            </a:pPr>
            <a:r>
              <a:rPr lang="ru-RU" b="1" dirty="0"/>
              <a:t>Шаг 3.2.</a:t>
            </a:r>
          </a:p>
          <a:p>
            <a:pPr marL="0" indent="0" algn="just">
              <a:buNone/>
            </a:pPr>
            <a:r>
              <a:rPr lang="ru-RU" b="1" dirty="0"/>
              <a:t>Определение оперативной зоны</a:t>
            </a:r>
          </a:p>
          <a:p>
            <a:pPr marL="0" indent="0" algn="just">
              <a:buNone/>
            </a:pPr>
            <a:r>
              <a:rPr lang="ru-RU" dirty="0"/>
              <a:t>Определить </a:t>
            </a:r>
            <a:r>
              <a:rPr lang="ru-RU" b="1" dirty="0"/>
              <a:t>Оперативную Зону </a:t>
            </a:r>
            <a:r>
              <a:rPr lang="ru-RU" dirty="0"/>
              <a:t>(О.З.), то есть найти </a:t>
            </a:r>
            <a:r>
              <a:rPr lang="ru-RU" dirty="0" smtClean="0"/>
              <a:t>в системе </a:t>
            </a:r>
            <a:r>
              <a:rPr lang="ru-RU" dirty="0"/>
              <a:t>конкретное физическое место (узел, деталь, элемент), </a:t>
            </a:r>
            <a:r>
              <a:rPr lang="ru-RU" dirty="0" smtClean="0"/>
              <a:t>где впервые </a:t>
            </a:r>
            <a:r>
              <a:rPr lang="ru-RU" dirty="0"/>
              <a:t>начинает возникать Нежелательное Явление.</a:t>
            </a:r>
          </a:p>
          <a:p>
            <a:pPr marL="0" indent="0" algn="just">
              <a:buNone/>
            </a:pPr>
            <a:r>
              <a:rPr lang="ru-RU" i="1" u="sng" dirty="0"/>
              <a:t>Примечание 4</a:t>
            </a:r>
          </a:p>
          <a:p>
            <a:pPr marL="0" indent="0" algn="just">
              <a:buNone/>
            </a:pPr>
            <a:r>
              <a:rPr lang="ru-RU" dirty="0"/>
              <a:t>Если в найденном месте запрещено вносить какие </a:t>
            </a:r>
            <a:r>
              <a:rPr lang="ru-RU" dirty="0" smtClean="0"/>
              <a:t>либо изменения</a:t>
            </a:r>
            <a:r>
              <a:rPr lang="ru-RU" dirty="0"/>
              <a:t>, то, двигаясь по технологической цепочке, </a:t>
            </a:r>
            <a:r>
              <a:rPr lang="ru-RU" dirty="0" smtClean="0"/>
              <a:t>остановиться там</a:t>
            </a:r>
            <a:r>
              <a:rPr lang="ru-RU" dirty="0"/>
              <a:t>, где запрет уже не действует. Это место считать </a:t>
            </a:r>
            <a:r>
              <a:rPr lang="ru-RU" dirty="0" smtClean="0"/>
              <a:t>Оперативной Зоной </a:t>
            </a:r>
            <a:r>
              <a:rPr lang="ru-RU" dirty="0"/>
              <a:t>и продолжить работу по алгоритму с шага 3.3. В новом </a:t>
            </a:r>
            <a:r>
              <a:rPr lang="ru-RU" dirty="0" smtClean="0"/>
              <a:t>месте Нежелательное </a:t>
            </a:r>
            <a:r>
              <a:rPr lang="ru-RU" dirty="0"/>
              <a:t>Явление может быть другим, поэтому </a:t>
            </a:r>
            <a:r>
              <a:rPr lang="ru-RU" dirty="0" smtClean="0"/>
              <a:t>необходимо внести </a:t>
            </a:r>
            <a:r>
              <a:rPr lang="ru-RU" dirty="0"/>
              <a:t>изменения в шаг 3.1.</a:t>
            </a:r>
          </a:p>
          <a:p>
            <a:pPr marL="0" indent="0" algn="just">
              <a:buNone/>
            </a:pPr>
            <a:r>
              <a:rPr lang="ru-RU" b="1" dirty="0"/>
              <a:t>Шаг 3.3.</a:t>
            </a:r>
          </a:p>
          <a:p>
            <a:pPr marL="0" indent="0" algn="just">
              <a:buNone/>
            </a:pPr>
            <a:r>
              <a:rPr lang="ru-RU" b="1" dirty="0"/>
              <a:t>Определение нежелательного элемента</a:t>
            </a:r>
          </a:p>
          <a:p>
            <a:pPr marL="0" indent="0" algn="just">
              <a:buNone/>
            </a:pPr>
            <a:r>
              <a:rPr lang="ru-RU" dirty="0"/>
              <a:t>В найденном месте определить </a:t>
            </a:r>
            <a:r>
              <a:rPr lang="ru-RU" b="1" dirty="0"/>
              <a:t>Нежелательный </a:t>
            </a:r>
            <a:r>
              <a:rPr lang="ru-RU" b="1" dirty="0" smtClean="0"/>
              <a:t>Элемент </a:t>
            </a:r>
            <a:r>
              <a:rPr lang="ru-RU" dirty="0" smtClean="0"/>
              <a:t>(Н.Э</a:t>
            </a:r>
            <a:r>
              <a:rPr lang="ru-RU" dirty="0"/>
              <a:t>.), то есть тот элемент, который является </a:t>
            </a:r>
            <a:r>
              <a:rPr lang="ru-RU" dirty="0" smtClean="0"/>
              <a:t>причиной возникновения </a:t>
            </a:r>
            <a:r>
              <a:rPr lang="ru-RU" dirty="0"/>
              <a:t>Нежелательного Явления.</a:t>
            </a:r>
          </a:p>
          <a:p>
            <a:pPr marL="0" indent="0" algn="just">
              <a:buNone/>
            </a:pPr>
            <a:r>
              <a:rPr lang="ru-RU" u="sng" dirty="0"/>
              <a:t>Примечание 5</a:t>
            </a:r>
          </a:p>
          <a:p>
            <a:pPr marL="0" indent="0" algn="just">
              <a:buNone/>
            </a:pPr>
            <a:r>
              <a:rPr lang="ru-RU" dirty="0"/>
              <a:t>Нежелательный Элемент может быть вещественным </a:t>
            </a:r>
            <a:r>
              <a:rPr lang="ru-RU" dirty="0" smtClean="0"/>
              <a:t>или полевым</a:t>
            </a:r>
            <a:r>
              <a:rPr lang="ru-RU" dirty="0"/>
              <a:t>. При наличии в Оперативной Зоне </a:t>
            </a:r>
            <a:r>
              <a:rPr lang="ru-RU" dirty="0" smtClean="0"/>
              <a:t>нескольких нежелательных </a:t>
            </a:r>
            <a:r>
              <a:rPr lang="ru-RU" dirty="0"/>
              <a:t>элементов выбрать тот, который является </a:t>
            </a:r>
            <a:r>
              <a:rPr lang="ru-RU" dirty="0" smtClean="0"/>
              <a:t>наиболее энергонасыщенным </a:t>
            </a:r>
            <a:r>
              <a:rPr lang="ru-RU" dirty="0"/>
              <a:t>среди имеющихся элементов.</a:t>
            </a:r>
          </a:p>
        </p:txBody>
      </p:sp>
    </p:spTree>
    <p:extLst>
      <p:ext uri="{BB962C8B-B14F-4D97-AF65-F5344CB8AC3E}">
        <p14:creationId xmlns:p14="http://schemas.microsoft.com/office/powerpoint/2010/main" val="21641101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96272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b="1" dirty="0"/>
              <a:t>Шаг 3.4.</a:t>
            </a:r>
          </a:p>
          <a:p>
            <a:pPr marL="0" indent="0" algn="just">
              <a:buNone/>
            </a:pPr>
            <a:r>
              <a:rPr lang="ru-RU" b="1" dirty="0"/>
              <a:t>Определение оперативного времени</a:t>
            </a:r>
          </a:p>
          <a:p>
            <a:pPr marL="0" indent="0" algn="just">
              <a:buNone/>
            </a:pPr>
            <a:r>
              <a:rPr lang="ru-RU" dirty="0"/>
              <a:t>Определить </a:t>
            </a:r>
            <a:r>
              <a:rPr lang="ru-RU" b="1" dirty="0"/>
              <a:t>Оперативное Время </a:t>
            </a:r>
            <a:r>
              <a:rPr lang="ru-RU" dirty="0"/>
              <a:t>(ОВ), то есть найти </a:t>
            </a:r>
            <a:r>
              <a:rPr lang="ru-RU" dirty="0" smtClean="0"/>
              <a:t>ту технологическую </a:t>
            </a:r>
            <a:r>
              <a:rPr lang="ru-RU" dirty="0"/>
              <a:t>операцию или тот физический процесс, в момент</a:t>
            </a:r>
          </a:p>
          <a:p>
            <a:pPr marL="0" indent="0" algn="just">
              <a:buNone/>
            </a:pPr>
            <a:r>
              <a:rPr lang="ru-RU" dirty="0"/>
              <a:t>выполнения которых возникает Нежелательное Явление.</a:t>
            </a:r>
          </a:p>
          <a:p>
            <a:pPr marL="0" indent="0" algn="just">
              <a:buNone/>
            </a:pPr>
            <a:r>
              <a:rPr lang="ru-RU" b="1" dirty="0"/>
              <a:t>Шаг 3.5.</a:t>
            </a:r>
          </a:p>
          <a:p>
            <a:pPr marL="0" indent="0" algn="just">
              <a:buNone/>
            </a:pPr>
            <a:r>
              <a:rPr lang="ru-RU" b="1" dirty="0"/>
              <a:t>Рисунок оперативной зоны</a:t>
            </a:r>
          </a:p>
          <a:p>
            <a:pPr marL="0" indent="0" algn="just">
              <a:buNone/>
            </a:pPr>
            <a:r>
              <a:rPr lang="ru-RU" dirty="0"/>
              <a:t>Подробно, с указанием всех имеющихся элементов и </a:t>
            </a:r>
            <a:r>
              <a:rPr lang="ru-RU" dirty="0" smtClean="0"/>
              <a:t>в максимально </a:t>
            </a:r>
            <a:r>
              <a:rPr lang="ru-RU" dirty="0"/>
              <a:t>крупном масштабе, изобразить на рисунке</a:t>
            </a:r>
          </a:p>
          <a:p>
            <a:pPr marL="0" indent="0" algn="just">
              <a:buNone/>
            </a:pPr>
            <a:r>
              <a:rPr lang="ru-RU" dirty="0"/>
              <a:t>Оперативную Зону (шаг 3.2), Нежелательное Явление (шаг 3.1</a:t>
            </a:r>
            <a:r>
              <a:rPr lang="ru-RU" dirty="0" smtClean="0"/>
              <a:t>), которое </a:t>
            </a:r>
            <a:r>
              <a:rPr lang="ru-RU" dirty="0"/>
              <a:t>происходит в Оперативное Время (шаг 3.4.), и</a:t>
            </a:r>
          </a:p>
          <a:p>
            <a:pPr marL="0" indent="0" algn="just">
              <a:buNone/>
            </a:pPr>
            <a:r>
              <a:rPr lang="ru-RU" dirty="0"/>
              <a:t>Нежелательный Элемент (шаг 3.3). Для лучшего выполнения</a:t>
            </a:r>
          </a:p>
          <a:p>
            <a:pPr marL="0" indent="0" algn="just">
              <a:buNone/>
            </a:pPr>
            <a:r>
              <a:rPr lang="ru-RU" dirty="0"/>
              <a:t>рисунка необходимо внимательно изучить и проанализировать</a:t>
            </a:r>
          </a:p>
          <a:p>
            <a:pPr marL="0" indent="0" algn="just">
              <a:buNone/>
            </a:pPr>
            <a:r>
              <a:rPr lang="ru-RU" dirty="0"/>
              <a:t>все происходящие физико-химические процессы в оперативной</a:t>
            </a:r>
          </a:p>
          <a:p>
            <a:pPr marL="0" indent="0" algn="just">
              <a:buNone/>
            </a:pPr>
            <a:r>
              <a:rPr lang="ru-RU" dirty="0"/>
              <a:t>зоне и в оперативное время.</a:t>
            </a:r>
          </a:p>
          <a:p>
            <a:pPr marL="0" indent="0" algn="just">
              <a:buNone/>
            </a:pPr>
            <a:r>
              <a:rPr lang="ru-RU" u="sng" dirty="0"/>
              <a:t>Примечание 6</a:t>
            </a:r>
          </a:p>
          <a:p>
            <a:pPr marL="0" indent="0" algn="just">
              <a:buNone/>
            </a:pPr>
            <a:r>
              <a:rPr lang="ru-RU" dirty="0"/>
              <a:t>Если при выполнении шага 3.5 произошли какие-либо</a:t>
            </a:r>
          </a:p>
          <a:p>
            <a:pPr marL="0" indent="0" algn="just">
              <a:buNone/>
            </a:pPr>
            <a:r>
              <a:rPr lang="ru-RU" dirty="0"/>
              <a:t>уточнения, внести изменения в соответствующие шаги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38071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640288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b="1" dirty="0"/>
              <a:t>Шаг З.6.</a:t>
            </a:r>
          </a:p>
          <a:p>
            <a:pPr marL="0" indent="0" algn="just">
              <a:buNone/>
            </a:pPr>
            <a:r>
              <a:rPr lang="ru-RU" b="1" dirty="0"/>
              <a:t>Уточнение формулы проблемы</a:t>
            </a:r>
          </a:p>
          <a:p>
            <a:pPr marL="0" indent="0" algn="just">
              <a:buNone/>
            </a:pPr>
            <a:r>
              <a:rPr lang="ru-RU" dirty="0"/>
              <a:t>Используя информацию, полученную на шагах 3.1 – 3.5,</a:t>
            </a:r>
          </a:p>
          <a:p>
            <a:pPr marL="0" indent="0" algn="just">
              <a:buNone/>
            </a:pPr>
            <a:r>
              <a:rPr lang="ru-RU" dirty="0"/>
              <a:t>составить уточненную формулу (матрицу) проблемы по следующей</a:t>
            </a:r>
          </a:p>
          <a:p>
            <a:pPr marL="0" indent="0" algn="just">
              <a:buNone/>
            </a:pPr>
            <a:r>
              <a:rPr lang="ru-RU" dirty="0"/>
              <a:t>схеме:</a:t>
            </a:r>
          </a:p>
          <a:p>
            <a:pPr marL="0" indent="0" algn="just">
              <a:buNone/>
            </a:pPr>
            <a:r>
              <a:rPr lang="ru-RU" b="1" dirty="0"/>
              <a:t>В СИСТЕМЕ, ПРЕДНАЗНАЧЕННОЙ ДЛЯ </a:t>
            </a:r>
            <a:r>
              <a:rPr lang="ru-RU" dirty="0"/>
              <a:t>... (из шага 1.2.</a:t>
            </a:r>
          </a:p>
          <a:p>
            <a:pPr marL="0" indent="0" algn="just">
              <a:buNone/>
            </a:pPr>
            <a:r>
              <a:rPr lang="ru-RU" dirty="0"/>
              <a:t>указывается функция),</a:t>
            </a:r>
          </a:p>
          <a:p>
            <a:pPr marL="0" indent="0" algn="just">
              <a:buNone/>
            </a:pPr>
            <a:r>
              <a:rPr lang="ru-RU" b="1" dirty="0"/>
              <a:t>ВО ВРЕМЯ </a:t>
            </a:r>
            <a:r>
              <a:rPr lang="ru-RU" dirty="0"/>
              <a:t>... (из шага 3.4 указывается технологическая операция</a:t>
            </a:r>
          </a:p>
          <a:p>
            <a:pPr marL="0" indent="0" algn="just">
              <a:buNone/>
            </a:pPr>
            <a:r>
              <a:rPr lang="ru-RU" dirty="0"/>
              <a:t>или физический процесс),</a:t>
            </a:r>
          </a:p>
          <a:p>
            <a:pPr marL="0" indent="0" algn="just">
              <a:buNone/>
            </a:pPr>
            <a:r>
              <a:rPr lang="ru-RU" b="1" dirty="0"/>
              <a:t>В </a:t>
            </a:r>
            <a:r>
              <a:rPr lang="ru-RU" dirty="0"/>
              <a:t>или </a:t>
            </a:r>
            <a:r>
              <a:rPr lang="ru-RU" b="1" dirty="0"/>
              <a:t>НА </a:t>
            </a:r>
            <a:r>
              <a:rPr lang="ru-RU" dirty="0"/>
              <a:t>... (из шага 3.2 указывается место)</a:t>
            </a:r>
          </a:p>
          <a:p>
            <a:pPr marL="0" indent="0" algn="just">
              <a:buNone/>
            </a:pPr>
            <a:r>
              <a:rPr lang="ru-RU" b="1" dirty="0"/>
              <a:t>ПРОИСХОДИТ </a:t>
            </a:r>
            <a:r>
              <a:rPr lang="ru-RU" dirty="0"/>
              <a:t>... (из шага 3.1 указывается </a:t>
            </a:r>
            <a:r>
              <a:rPr lang="ru-RU" dirty="0" smtClean="0"/>
              <a:t>нежелательное явление</a:t>
            </a:r>
            <a:r>
              <a:rPr lang="ru-RU" dirty="0"/>
              <a:t>).</a:t>
            </a:r>
          </a:p>
          <a:p>
            <a:pPr marL="0" indent="0" algn="just">
              <a:buNone/>
            </a:pPr>
            <a:r>
              <a:rPr lang="ru-RU" dirty="0"/>
              <a:t>Предложение может строиться в любом порядке, но </a:t>
            </a:r>
            <a:r>
              <a:rPr lang="ru-RU" dirty="0" smtClean="0"/>
              <a:t>оно должно </a:t>
            </a:r>
            <a:r>
              <a:rPr lang="ru-RU" dirty="0"/>
              <a:t>отражать основную суть проблемы.</a:t>
            </a:r>
          </a:p>
          <a:p>
            <a:pPr marL="0" indent="0" algn="just">
              <a:buNone/>
            </a:pPr>
            <a:r>
              <a:rPr lang="ru-RU" dirty="0"/>
              <a:t>Сравнить варианты формул, полученных на шаге 1.3 и на шаге</a:t>
            </a:r>
          </a:p>
          <a:p>
            <a:pPr marL="0" indent="0" algn="just">
              <a:buNone/>
            </a:pPr>
            <a:r>
              <a:rPr lang="ru-RU" dirty="0"/>
              <a:t>3.6. Оставить тот вариант, который в большей </a:t>
            </a:r>
            <a:r>
              <a:rPr lang="ru-RU" dirty="0" smtClean="0"/>
              <a:t>степени соответствует </a:t>
            </a:r>
            <a:r>
              <a:rPr lang="ru-RU" dirty="0"/>
              <a:t>действительности.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37934577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1600" b="1" dirty="0"/>
              <a:t>ЧАСТЬ 4</a:t>
            </a:r>
            <a:br>
              <a:rPr lang="ru-RU" sz="1600" b="1" dirty="0"/>
            </a:br>
            <a:r>
              <a:rPr lang="ru-RU" sz="1600" b="1" dirty="0"/>
              <a:t>АНАЛИЗ ВЕЩЕСТВЕННО-ПОЛЕЫХ РЕСУРСОВ</a:t>
            </a:r>
            <a:br>
              <a:rPr lang="ru-RU" sz="1600" b="1" dirty="0"/>
            </a:br>
            <a:r>
              <a:rPr lang="ru-RU" sz="1600" dirty="0"/>
              <a:t>Цель: выявить ресурсы для решения проблемы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b="1" dirty="0" smtClean="0"/>
              <a:t>Шаг </a:t>
            </a:r>
            <a:r>
              <a:rPr lang="ru-RU" b="1" dirty="0"/>
              <a:t>4.1.</a:t>
            </a:r>
          </a:p>
          <a:p>
            <a:pPr marL="0" indent="0" algn="just">
              <a:buNone/>
            </a:pPr>
            <a:r>
              <a:rPr lang="ru-RU" b="1" dirty="0"/>
              <a:t>Выявление ресурсов в оперативной зоне</a:t>
            </a:r>
          </a:p>
          <a:p>
            <a:pPr marL="0" indent="0" algn="just">
              <a:buNone/>
            </a:pPr>
            <a:r>
              <a:rPr lang="ru-RU" dirty="0"/>
              <a:t>Используя рисунок (шаг 3.5) определить имеющиеся</a:t>
            </a:r>
          </a:p>
          <a:p>
            <a:pPr marL="0" indent="0" algn="just">
              <a:buNone/>
            </a:pPr>
            <a:r>
              <a:rPr lang="ru-RU" dirty="0"/>
              <a:t>ВЕЩЕСТВА В ОПЕРАТИВНОЙ ЗОНЕ (шаг 3.2) и в </a:t>
            </a:r>
            <a:r>
              <a:rPr lang="ru-RU" dirty="0" smtClean="0"/>
              <a:t>оперативное время </a:t>
            </a:r>
            <a:r>
              <a:rPr lang="ru-RU" dirty="0"/>
              <a:t>(шаг 3.4).</a:t>
            </a:r>
          </a:p>
          <a:p>
            <a:pPr marL="0" indent="0" algn="just">
              <a:buNone/>
            </a:pPr>
            <a:r>
              <a:rPr lang="ru-RU" b="1" dirty="0"/>
              <a:t>Шаг 4.2.</a:t>
            </a:r>
          </a:p>
          <a:p>
            <a:pPr marL="0" indent="0" algn="just">
              <a:buNone/>
            </a:pPr>
            <a:r>
              <a:rPr lang="ru-RU" b="1" dirty="0"/>
              <a:t>Выявление прилегающих ресурсов</a:t>
            </a:r>
          </a:p>
          <a:p>
            <a:pPr marL="0" indent="0" algn="just">
              <a:buNone/>
            </a:pPr>
            <a:r>
              <a:rPr lang="ru-RU" dirty="0"/>
              <a:t>Определить ПРИЛЕГАЮЩИЕ ВЕЩЕСТВА к оперативной зоне (</a:t>
            </a:r>
            <a:r>
              <a:rPr lang="ru-RU" dirty="0" smtClean="0"/>
              <a:t>шаг 3.2</a:t>
            </a:r>
            <a:r>
              <a:rPr lang="ru-RU" dirty="0"/>
              <a:t>) и в оперативное время (шаг 3.4</a:t>
            </a:r>
            <a:r>
              <a:rPr lang="ru-RU" dirty="0" smtClean="0"/>
              <a:t>).</a:t>
            </a:r>
          </a:p>
          <a:p>
            <a:pPr marL="0" indent="0">
              <a:buNone/>
            </a:pPr>
            <a:r>
              <a:rPr lang="ru-RU" b="1" dirty="0" smtClean="0"/>
              <a:t>Шаг4.3</a:t>
            </a:r>
            <a:r>
              <a:rPr lang="ru-RU" b="1" dirty="0"/>
              <a:t>.</a:t>
            </a:r>
            <a:br>
              <a:rPr lang="ru-RU" b="1" dirty="0"/>
            </a:br>
            <a:r>
              <a:rPr lang="ru-RU" b="1" dirty="0"/>
              <a:t>Выявление ресурсов надсистемы</a:t>
            </a:r>
            <a:br>
              <a:rPr lang="ru-RU" b="1" dirty="0"/>
            </a:br>
            <a:r>
              <a:rPr lang="ru-RU" dirty="0"/>
              <a:t>Определить ВЕЩЕСТВА </a:t>
            </a:r>
            <a:r>
              <a:rPr lang="ru-RU" dirty="0" smtClean="0"/>
              <a:t>БЛИЖАЙШИХ НАДСИСТЕМ, которые имеются </a:t>
            </a:r>
            <a:r>
              <a:rPr lang="ru-RU" dirty="0"/>
              <a:t>в оперативное время и до оперативного времени.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01127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85631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/>
              <a:t>Шаг 4.4.</a:t>
            </a:r>
          </a:p>
          <a:p>
            <a:pPr marL="0" indent="0">
              <a:buNone/>
            </a:pPr>
            <a:r>
              <a:rPr lang="ru-RU" b="1" dirty="0"/>
              <a:t>Составление таблицы ресурсов</a:t>
            </a:r>
          </a:p>
          <a:p>
            <a:pPr marL="0" indent="0">
              <a:buNone/>
            </a:pPr>
            <a:r>
              <a:rPr lang="ru-RU" dirty="0"/>
              <a:t>Используя данные, полученные на шагах 4.1, 4.2, 4.3,</a:t>
            </a:r>
          </a:p>
          <a:p>
            <a:pPr marL="0" indent="0">
              <a:buNone/>
            </a:pPr>
            <a:r>
              <a:rPr lang="ru-RU" dirty="0"/>
              <a:t>составить и заполнить Таблицу </a:t>
            </a:r>
            <a:r>
              <a:rPr lang="ru-RU" dirty="0" smtClean="0"/>
              <a:t>Ресурсов с </a:t>
            </a:r>
            <a:r>
              <a:rPr lang="ru-RU" dirty="0"/>
              <a:t>указанием следующих данных:</a:t>
            </a:r>
          </a:p>
          <a:p>
            <a:pPr marL="0" indent="0">
              <a:buNone/>
            </a:pPr>
            <a:r>
              <a:rPr lang="ru-RU" dirty="0"/>
              <a:t>ВИД </a:t>
            </a:r>
            <a:r>
              <a:rPr lang="ru-RU" dirty="0" smtClean="0"/>
              <a:t>РЕСУРСА				Вредный</a:t>
            </a:r>
            <a:r>
              <a:rPr lang="ru-RU" dirty="0"/>
              <a:t>,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					Нейтральный, 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				Полезный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ВРЕМЯ ПРИСУТСТВИЯ РЕСУРСА </a:t>
            </a:r>
            <a:r>
              <a:rPr lang="ru-RU" dirty="0" smtClean="0"/>
              <a:t>		Присутствует </a:t>
            </a:r>
            <a:r>
              <a:rPr lang="ru-RU" dirty="0"/>
              <a:t>в </a:t>
            </a:r>
            <a:r>
              <a:rPr lang="ru-RU" dirty="0" smtClean="0"/>
              <a:t>							Оперативное Время 						или </a:t>
            </a:r>
            <a:r>
              <a:rPr lang="ru-RU" dirty="0"/>
              <a:t>не присутствует</a:t>
            </a:r>
          </a:p>
          <a:p>
            <a:pPr marL="0" indent="0">
              <a:buNone/>
            </a:pPr>
            <a:r>
              <a:rPr lang="ru-RU" dirty="0" smtClean="0"/>
              <a:t>СТЕПЕНЬ ЭНЕРГОНАСЫЩЕННОСТИ </a:t>
            </a:r>
            <a:r>
              <a:rPr lang="ru-RU" dirty="0"/>
              <a:t>РЕСУРСА</a:t>
            </a:r>
          </a:p>
          <a:p>
            <a:pPr marL="0" indent="0">
              <a:buNone/>
            </a:pPr>
            <a:r>
              <a:rPr lang="ru-RU" dirty="0" smtClean="0"/>
              <a:t>					Большая</a:t>
            </a:r>
            <a:r>
              <a:rPr lang="ru-RU" dirty="0"/>
              <a:t>,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				Средняя</a:t>
            </a:r>
            <a:r>
              <a:rPr lang="ru-RU" dirty="0"/>
              <a:t>,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				Малая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КОЛИЧЕСТВО РЕСУРСА</a:t>
            </a:r>
          </a:p>
          <a:p>
            <a:pPr marL="0" indent="0">
              <a:buNone/>
            </a:pPr>
            <a:r>
              <a:rPr lang="ru-RU" dirty="0"/>
              <a:t>(ВЕЩЕСТВА, </a:t>
            </a:r>
            <a:r>
              <a:rPr lang="ru-RU" dirty="0" smtClean="0"/>
              <a:t>ПОЛЯ)			Незначительное</a:t>
            </a:r>
            <a:r>
              <a:rPr lang="ru-RU" dirty="0"/>
              <a:t>,</a:t>
            </a:r>
          </a:p>
          <a:p>
            <a:pPr marL="0" indent="0">
              <a:buNone/>
            </a:pPr>
            <a:r>
              <a:rPr lang="ru-RU" dirty="0" smtClean="0"/>
              <a:t>					Достаточное</a:t>
            </a:r>
            <a:r>
              <a:rPr lang="ru-RU" dirty="0"/>
              <a:t>,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				Избыточное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ВИД ПОЛЯ (энергии) У РЕСУРСА </a:t>
            </a:r>
            <a:r>
              <a:rPr lang="ru-RU" dirty="0" smtClean="0"/>
              <a:t>		Механическое</a:t>
            </a:r>
            <a:r>
              <a:rPr lang="ru-RU" dirty="0"/>
              <a:t>, </a:t>
            </a:r>
            <a:r>
              <a:rPr lang="ru-RU" dirty="0" smtClean="0"/>
              <a:t>							Акустическое</a:t>
            </a:r>
            <a:r>
              <a:rPr lang="ru-RU" dirty="0"/>
              <a:t>,</a:t>
            </a:r>
          </a:p>
          <a:p>
            <a:pPr marL="0" indent="0">
              <a:buNone/>
            </a:pPr>
            <a:r>
              <a:rPr lang="ru-RU" dirty="0" smtClean="0"/>
              <a:t>					Тепловое </a:t>
            </a:r>
            <a:r>
              <a:rPr lang="ru-RU" dirty="0"/>
              <a:t>и др.</a:t>
            </a:r>
          </a:p>
        </p:txBody>
      </p:sp>
    </p:spTree>
    <p:extLst>
      <p:ext uri="{BB962C8B-B14F-4D97-AF65-F5344CB8AC3E}">
        <p14:creationId xmlns:p14="http://schemas.microsoft.com/office/powerpoint/2010/main" val="26546599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663352"/>
          </a:xfrm>
        </p:spPr>
        <p:txBody>
          <a:bodyPr>
            <a:normAutofit/>
          </a:bodyPr>
          <a:lstStyle/>
          <a:p>
            <a:pPr algn="ctr"/>
            <a:r>
              <a:rPr lang="ru-RU" sz="2400" dirty="0"/>
              <a:t>Табл. №1. Таблица ресурсов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5710679"/>
              </p:ext>
            </p:extLst>
          </p:nvPr>
        </p:nvGraphicFramePr>
        <p:xfrm>
          <a:off x="457200" y="1600200"/>
          <a:ext cx="8239137" cy="495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408"/>
                <a:gridCol w="1881746"/>
                <a:gridCol w="1068355"/>
                <a:gridCol w="1175657"/>
                <a:gridCol w="1175657"/>
                <a:gridCol w="1175657"/>
                <a:gridCol w="1175657"/>
              </a:tblGrid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№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</a:t>
                      </a:r>
                    </a:p>
                    <a:p>
                      <a:pPr algn="just"/>
                      <a:r>
                        <a:rPr lang="ru-RU" sz="12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ресурса(вещественного или </a:t>
                      </a:r>
                      <a:r>
                        <a:rPr lang="ru-RU" sz="12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полевого</a:t>
                      </a:r>
                      <a:r>
                        <a:rPr lang="ru-RU" sz="12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Вид</a:t>
                      </a:r>
                    </a:p>
                    <a:p>
                      <a:r>
                        <a:rPr lang="ru-RU" sz="12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ресурса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Количество</a:t>
                      </a:r>
                      <a:endParaRPr lang="ru-RU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just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Вид поля</a:t>
                      </a:r>
                    </a:p>
                    <a:p>
                      <a:pPr algn="just"/>
                      <a:r>
                        <a:rPr lang="ru-RU" sz="12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 вещества</a:t>
                      </a:r>
                    </a:p>
                    <a:p>
                      <a:pPr algn="just"/>
                      <a:r>
                        <a:rPr lang="ru-RU" sz="12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 свойства</a:t>
                      </a:r>
                    </a:p>
                    <a:p>
                      <a:pPr algn="just"/>
                      <a:r>
                        <a:rPr lang="ru-RU" sz="12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вещества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Время</a:t>
                      </a:r>
                    </a:p>
                    <a:p>
                      <a:r>
                        <a:rPr lang="ru-RU" sz="12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присутствия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Степень</a:t>
                      </a:r>
                    </a:p>
                    <a:p>
                      <a:r>
                        <a:rPr lang="ru-RU" sz="12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Энергнасы-щенности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 gridSpan="7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Ресурсы, имеющиеся в оперативной зоне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7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Ресурсы, прилегающие к оперативной зоне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7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Ресурсы ближайших надсистем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 gridSpan="7"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ru-RU" dirty="0" smtClean="0"/>
                        <a:t>,2,</a:t>
                      </a:r>
                      <a:r>
                        <a:rPr lang="ru-RU" baseline="0" dirty="0" smtClean="0"/>
                        <a:t> ….</a:t>
                      </a:r>
                      <a:r>
                        <a:rPr lang="en-US" baseline="0" dirty="0" smtClean="0"/>
                        <a:t> </a:t>
                      </a:r>
                      <a:r>
                        <a:rPr lang="ru-RU" baseline="0" dirty="0" smtClean="0"/>
                        <a:t>и другие</a:t>
                      </a:r>
                    </a:p>
                    <a:p>
                      <a:pPr algn="just"/>
                      <a:r>
                        <a:rPr lang="ru-RU" sz="1400" dirty="0" smtClean="0"/>
                        <a:t>Примечание 8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dirty="0" smtClean="0"/>
                        <a:t>Желательно, чтобы ресурсы, взятые из ближайших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dirty="0" smtClean="0"/>
                        <a:t>надсистем, были родственны ресурсам оперативной зоны или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dirty="0" smtClean="0"/>
                        <a:t>ресурсам примыкающей зоны. Учесть наличие фоновых полей.</a:t>
                      </a:r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20014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784304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b="1" dirty="0"/>
              <a:t>Шаг 4.5.</a:t>
            </a:r>
          </a:p>
          <a:p>
            <a:pPr marL="0" indent="0" algn="just">
              <a:buNone/>
            </a:pPr>
            <a:r>
              <a:rPr lang="ru-RU" b="1" dirty="0"/>
              <a:t>Выбор приоритетных ресурсов</a:t>
            </a:r>
          </a:p>
          <a:p>
            <a:pPr marL="0" indent="0" algn="just">
              <a:buNone/>
            </a:pPr>
            <a:r>
              <a:rPr lang="ru-RU" dirty="0"/>
              <a:t>Выбрать из табл. №1 приоритетные ресурсы.</a:t>
            </a:r>
          </a:p>
          <a:p>
            <a:pPr marL="0" indent="0" algn="just">
              <a:buNone/>
            </a:pPr>
            <a:r>
              <a:rPr lang="ru-RU" dirty="0"/>
              <a:t>ПРИОРИТЕТНОСТЬ РЕСУРСА ОПРЕДЕЛЯЕТСЯ:</a:t>
            </a:r>
          </a:p>
          <a:p>
            <a:pPr marL="0" indent="0" algn="just">
              <a:buNone/>
            </a:pPr>
            <a:r>
              <a:rPr lang="ru-RU" dirty="0"/>
              <a:t>1. </a:t>
            </a:r>
            <a:r>
              <a:rPr lang="ru-RU" b="1" dirty="0"/>
              <a:t>ПО ВИДУ </a:t>
            </a:r>
            <a:r>
              <a:rPr lang="ru-RU" dirty="0"/>
              <a:t>– приоритет имеет вредный, </a:t>
            </a:r>
            <a:r>
              <a:rPr lang="ru-RU" dirty="0" smtClean="0"/>
              <a:t>затем нейтральный </a:t>
            </a:r>
            <a:r>
              <a:rPr lang="ru-RU" dirty="0"/>
              <a:t>и последним полезный ресурс.</a:t>
            </a:r>
          </a:p>
          <a:p>
            <a:pPr marL="0" indent="0" algn="just">
              <a:buNone/>
            </a:pPr>
            <a:r>
              <a:rPr lang="ru-RU" dirty="0"/>
              <a:t>2. </a:t>
            </a:r>
            <a:r>
              <a:rPr lang="ru-RU" b="1" dirty="0"/>
              <a:t>ПО ВРЕМЕНИ ПРИСУТСТВИЯ </a:t>
            </a:r>
            <a:r>
              <a:rPr lang="ru-RU" dirty="0"/>
              <a:t>– приоритет имеет</a:t>
            </a:r>
          </a:p>
          <a:p>
            <a:pPr marL="0" indent="0" algn="just">
              <a:buNone/>
            </a:pPr>
            <a:r>
              <a:rPr lang="ru-RU" dirty="0"/>
              <a:t>ресурс, который постоянно присутствует в </a:t>
            </a:r>
            <a:r>
              <a:rPr lang="ru-RU" dirty="0" smtClean="0"/>
              <a:t>Оперативной Зоне </a:t>
            </a:r>
            <a:r>
              <a:rPr lang="ru-RU" dirty="0"/>
              <a:t>в Оперативное Время.</a:t>
            </a:r>
          </a:p>
          <a:p>
            <a:pPr marL="0" indent="0" algn="just">
              <a:buNone/>
            </a:pPr>
            <a:r>
              <a:rPr lang="ru-RU" dirty="0"/>
              <a:t>3. </a:t>
            </a:r>
            <a:r>
              <a:rPr lang="ru-RU" b="1" dirty="0"/>
              <a:t>ПО ЭНЕРГОНАСЫЩЕННОСТИ </a:t>
            </a:r>
            <a:r>
              <a:rPr lang="ru-RU" dirty="0"/>
              <a:t>– приоритет </a:t>
            </a:r>
            <a:r>
              <a:rPr lang="ru-RU" dirty="0" smtClean="0"/>
              <a:t>имеет ресурс</a:t>
            </a:r>
            <a:r>
              <a:rPr lang="ru-RU" dirty="0"/>
              <a:t>, обладающий наибольшей энергией.</a:t>
            </a:r>
          </a:p>
          <a:p>
            <a:pPr marL="0" indent="0" algn="just">
              <a:buNone/>
            </a:pPr>
            <a:r>
              <a:rPr lang="ru-RU" dirty="0"/>
              <a:t>4. </a:t>
            </a:r>
            <a:r>
              <a:rPr lang="ru-RU" b="1" dirty="0"/>
              <a:t>ПО КОЛИЧЕСТВУ </a:t>
            </a:r>
            <a:r>
              <a:rPr lang="ru-RU" dirty="0"/>
              <a:t>вещества, поля – приоритет </a:t>
            </a:r>
            <a:r>
              <a:rPr lang="ru-RU" dirty="0" smtClean="0"/>
              <a:t>имеет избыточный</a:t>
            </a:r>
            <a:r>
              <a:rPr lang="ru-RU" dirty="0"/>
              <a:t>, затем достаточный и </a:t>
            </a:r>
            <a:r>
              <a:rPr lang="ru-RU" dirty="0" smtClean="0"/>
              <a:t>последним указывается </a:t>
            </a:r>
            <a:r>
              <a:rPr lang="ru-RU" dirty="0"/>
              <a:t>ресурс незначительный по количеству.</a:t>
            </a:r>
          </a:p>
          <a:p>
            <a:pPr marL="0" indent="0" algn="just">
              <a:buNone/>
            </a:pPr>
            <a:r>
              <a:rPr lang="ru-RU" dirty="0"/>
              <a:t>5. </a:t>
            </a:r>
            <a:r>
              <a:rPr lang="ru-RU" b="1" dirty="0"/>
              <a:t>ПО ВИДУ ПОЛЯ </a:t>
            </a:r>
            <a:r>
              <a:rPr lang="ru-RU" dirty="0"/>
              <a:t>– приоритет имеет </a:t>
            </a:r>
            <a:r>
              <a:rPr lang="ru-RU" dirty="0" smtClean="0"/>
              <a:t>поле Нежелательного </a:t>
            </a:r>
            <a:r>
              <a:rPr lang="ru-RU" dirty="0"/>
              <a:t>Элемента, затем остальные поля.</a:t>
            </a:r>
          </a:p>
          <a:p>
            <a:pPr marL="0" indent="0" algn="just">
              <a:buNone/>
            </a:pPr>
            <a:r>
              <a:rPr lang="ru-RU" u="sng" dirty="0"/>
              <a:t>Примечание 9</a:t>
            </a:r>
          </a:p>
          <a:p>
            <a:pPr marL="0" indent="0" algn="just">
              <a:buNone/>
            </a:pPr>
            <a:r>
              <a:rPr lang="ru-RU" dirty="0"/>
              <a:t>В случае малой </a:t>
            </a:r>
            <a:r>
              <a:rPr lang="ru-RU" dirty="0" err="1"/>
              <a:t>энергонасыщенности</a:t>
            </a:r>
            <a:r>
              <a:rPr lang="ru-RU" dirty="0"/>
              <a:t> </a:t>
            </a:r>
            <a:r>
              <a:rPr lang="ru-RU" dirty="0" smtClean="0"/>
              <a:t>Нежелательного Элемента </a:t>
            </a:r>
            <a:r>
              <a:rPr lang="ru-RU" dirty="0"/>
              <a:t>приоритет получает вредный или нейтральный </a:t>
            </a:r>
            <a:r>
              <a:rPr lang="ru-RU" dirty="0" smtClean="0"/>
              <a:t>ресурс, прилегающий </a:t>
            </a:r>
            <a:r>
              <a:rPr lang="ru-RU" dirty="0"/>
              <a:t>к оперативной зоне или находящийся </a:t>
            </a:r>
            <a:r>
              <a:rPr lang="ru-RU" dirty="0" smtClean="0"/>
              <a:t>в ближайшей </a:t>
            </a:r>
            <a:r>
              <a:rPr lang="ru-RU" dirty="0"/>
              <a:t>надсистеме и обладающий наиболее высокой</a:t>
            </a:r>
          </a:p>
          <a:p>
            <a:pPr marL="0" indent="0" algn="just">
              <a:buNone/>
            </a:pPr>
            <a:r>
              <a:rPr lang="ru-RU" dirty="0" err="1"/>
              <a:t>энергонасыщенностью</a:t>
            </a:r>
            <a:r>
              <a:rPr lang="ru-RU" dirty="0"/>
              <a:t>. Из каждой зоны может быть </a:t>
            </a:r>
            <a:r>
              <a:rPr lang="ru-RU" dirty="0" smtClean="0"/>
              <a:t>выбрано несколько </a:t>
            </a:r>
            <a:r>
              <a:rPr lang="ru-RU" dirty="0"/>
              <a:t>приоритетных ресурсов.</a:t>
            </a:r>
          </a:p>
        </p:txBody>
      </p:sp>
    </p:spTree>
    <p:extLst>
      <p:ext uri="{BB962C8B-B14F-4D97-AF65-F5344CB8AC3E}">
        <p14:creationId xmlns:p14="http://schemas.microsoft.com/office/powerpoint/2010/main" val="1691026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28320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dirty="0"/>
              <a:t>Составить список отобранных приоритетных ресурсов.</a:t>
            </a:r>
          </a:p>
          <a:p>
            <a:pPr marL="0" indent="0" algn="just">
              <a:buNone/>
            </a:pPr>
            <a:r>
              <a:rPr lang="ru-RU" dirty="0"/>
              <a:t>4.5.1. РЕСУРСЫ ОПЕРАТИВНОЙ ЗОНЫ</a:t>
            </a:r>
          </a:p>
          <a:p>
            <a:pPr marL="0" indent="0" algn="just">
              <a:buNone/>
            </a:pPr>
            <a:r>
              <a:rPr lang="ru-RU" dirty="0"/>
              <a:t>№1 – Указать отобранный ресурс, его </a:t>
            </a:r>
            <a:r>
              <a:rPr lang="ru-RU" dirty="0" smtClean="0"/>
              <a:t>наиболее представительные </a:t>
            </a:r>
            <a:r>
              <a:rPr lang="ru-RU" dirty="0"/>
              <a:t>поля и свойства, которые </a:t>
            </a:r>
            <a:r>
              <a:rPr lang="ru-RU" dirty="0" smtClean="0"/>
              <a:t>он проявляет </a:t>
            </a:r>
            <a:r>
              <a:rPr lang="ru-RU" dirty="0"/>
              <a:t>в рассматриваемой зоне.</a:t>
            </a:r>
          </a:p>
          <a:p>
            <a:pPr marL="0" indent="0" algn="just">
              <a:buNone/>
            </a:pPr>
            <a:r>
              <a:rPr lang="ru-RU" dirty="0"/>
              <a:t>№2 – Указать…</a:t>
            </a:r>
          </a:p>
          <a:p>
            <a:pPr marL="0" indent="0" algn="just">
              <a:buNone/>
            </a:pPr>
            <a:r>
              <a:rPr lang="ru-RU" dirty="0"/>
              <a:t>4.5.2. РЕСУРСЫ ПРИЛЕГАЮЩЕЙ ЗОНЫ</a:t>
            </a:r>
          </a:p>
          <a:p>
            <a:pPr marL="0" indent="0" algn="just">
              <a:buNone/>
            </a:pPr>
            <a:r>
              <a:rPr lang="ru-RU" dirty="0"/>
              <a:t>№3 – Указать отобранный ресурс, его </a:t>
            </a:r>
            <a:r>
              <a:rPr lang="ru-RU" dirty="0" smtClean="0"/>
              <a:t>наиболее представительные </a:t>
            </a:r>
            <a:r>
              <a:rPr lang="ru-RU" dirty="0"/>
              <a:t>поля и свойства, которые </a:t>
            </a:r>
            <a:r>
              <a:rPr lang="ru-RU" dirty="0" smtClean="0"/>
              <a:t>он проявляет </a:t>
            </a:r>
            <a:r>
              <a:rPr lang="ru-RU" dirty="0"/>
              <a:t>в рассматриваемой зоне.</a:t>
            </a:r>
          </a:p>
          <a:p>
            <a:pPr marL="0" indent="0" algn="just">
              <a:buNone/>
            </a:pPr>
            <a:r>
              <a:rPr lang="ru-RU" dirty="0" smtClean="0"/>
              <a:t>№</a:t>
            </a:r>
            <a:r>
              <a:rPr lang="ru-RU" dirty="0"/>
              <a:t>4 – Указать...</a:t>
            </a:r>
          </a:p>
          <a:p>
            <a:pPr marL="0" indent="0" algn="just">
              <a:buNone/>
            </a:pPr>
            <a:r>
              <a:rPr lang="ru-RU" dirty="0"/>
              <a:t>4.5.3. РЕСУРСЫ НАДСИСТЕМЫ</a:t>
            </a:r>
          </a:p>
          <a:p>
            <a:pPr marL="0" indent="0" algn="just">
              <a:buNone/>
            </a:pPr>
            <a:r>
              <a:rPr lang="ru-RU" dirty="0"/>
              <a:t>№5 – Указать отобранный ресурс, его </a:t>
            </a:r>
            <a:r>
              <a:rPr lang="ru-RU" dirty="0" smtClean="0"/>
              <a:t>наиболее представительные </a:t>
            </a:r>
            <a:r>
              <a:rPr lang="ru-RU" dirty="0"/>
              <a:t>поля и свойства, которые </a:t>
            </a:r>
            <a:r>
              <a:rPr lang="ru-RU" dirty="0" smtClean="0"/>
              <a:t>он проявляет </a:t>
            </a:r>
            <a:r>
              <a:rPr lang="ru-RU" dirty="0"/>
              <a:t>в рассматриваемой зоне.</a:t>
            </a:r>
          </a:p>
          <a:p>
            <a:pPr marL="0" indent="0" algn="just">
              <a:buNone/>
            </a:pPr>
            <a:r>
              <a:rPr lang="ru-RU" dirty="0"/>
              <a:t>№6 – Указать...</a:t>
            </a:r>
          </a:p>
          <a:p>
            <a:pPr marL="0" indent="0" algn="just">
              <a:buNone/>
            </a:pPr>
            <a:r>
              <a:rPr lang="ru-RU" dirty="0"/>
              <a:t>Все отобранные ресурсы будут использованы </a:t>
            </a:r>
            <a:r>
              <a:rPr lang="ru-RU" dirty="0" smtClean="0"/>
              <a:t>для формулирования </a:t>
            </a:r>
            <a:r>
              <a:rPr lang="ru-RU" dirty="0"/>
              <a:t>задач.</a:t>
            </a:r>
          </a:p>
          <a:p>
            <a:pPr marL="0" indent="0" algn="just">
              <a:buNone/>
            </a:pPr>
            <a:r>
              <a:rPr lang="ru-RU" u="sng" dirty="0"/>
              <a:t>Примечание 10</a:t>
            </a:r>
          </a:p>
          <a:p>
            <a:pPr marL="0" indent="0" algn="just">
              <a:buNone/>
            </a:pPr>
            <a:r>
              <a:rPr lang="ru-RU" dirty="0"/>
              <a:t>• Если ресурсы, имеющиеся в списке приоритетных, не </a:t>
            </a:r>
            <a:r>
              <a:rPr lang="ru-RU" dirty="0" smtClean="0"/>
              <a:t>дают положительного </a:t>
            </a:r>
            <a:r>
              <a:rPr lang="ru-RU" dirty="0"/>
              <a:t>результата, используются другие </a:t>
            </a:r>
            <a:r>
              <a:rPr lang="ru-RU" dirty="0" smtClean="0"/>
              <a:t>ресурсы, имеющиеся </a:t>
            </a:r>
            <a:r>
              <a:rPr lang="ru-RU" dirty="0"/>
              <a:t>в таблице №1, и шаги алгоритма повторяются.</a:t>
            </a:r>
          </a:p>
          <a:p>
            <a:pPr marL="0" indent="0" algn="just">
              <a:buNone/>
            </a:pPr>
            <a:r>
              <a:rPr lang="ru-RU" dirty="0"/>
              <a:t>• Если будут исчерпаны ресурсы оперативной зоны </a:t>
            </a:r>
            <a:r>
              <a:rPr lang="ru-RU" dirty="0" smtClean="0"/>
              <a:t>и прилегающие </a:t>
            </a:r>
            <a:r>
              <a:rPr lang="ru-RU" dirty="0"/>
              <a:t>к ней, применяются ресурсы </a:t>
            </a:r>
            <a:r>
              <a:rPr lang="ru-RU" dirty="0" smtClean="0"/>
              <a:t>вначале ближайших </a:t>
            </a:r>
            <a:r>
              <a:rPr lang="ru-RU" dirty="0"/>
              <a:t>надсистем, а затем все более отдаленных.</a:t>
            </a:r>
          </a:p>
          <a:p>
            <a:pPr marL="0" indent="0" algn="just">
              <a:buNone/>
            </a:pPr>
            <a:r>
              <a:rPr lang="ru-RU" dirty="0"/>
              <a:t>• Если ресурс, взятый из ближайшей надсистемы, состоит </a:t>
            </a:r>
            <a:r>
              <a:rPr lang="ru-RU" dirty="0" smtClean="0"/>
              <a:t>из нескольких </a:t>
            </a:r>
            <a:r>
              <a:rPr lang="ru-RU" dirty="0"/>
              <a:t>элементов, то эти элементы ранжируются и </a:t>
            </a:r>
            <a:r>
              <a:rPr lang="ru-RU" dirty="0" smtClean="0"/>
              <a:t>из них </a:t>
            </a:r>
            <a:r>
              <a:rPr lang="ru-RU" dirty="0"/>
              <a:t>так же выбираются приоритетные в соответствии с требованиями указанными в пункте 4.5.</a:t>
            </a:r>
          </a:p>
        </p:txBody>
      </p:sp>
    </p:spTree>
    <p:extLst>
      <p:ext uri="{BB962C8B-B14F-4D97-AF65-F5344CB8AC3E}">
        <p14:creationId xmlns:p14="http://schemas.microsoft.com/office/powerpoint/2010/main" val="218164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dirty="0"/>
              <a:t>ЧАСТЬ 5</a:t>
            </a:r>
            <a:br>
              <a:rPr lang="ru-RU" sz="2700" dirty="0"/>
            </a:br>
            <a:r>
              <a:rPr lang="ru-RU" sz="2700" dirty="0"/>
              <a:t>ФОРМУЛИРОВАНИЕ ИДЕАЛЬНОГО КОНЕЧНОГО</a:t>
            </a:r>
            <a:br>
              <a:rPr lang="ru-RU" sz="2700" dirty="0"/>
            </a:br>
            <a:r>
              <a:rPr lang="ru-RU" sz="2700" dirty="0"/>
              <a:t>РЕЗУЛЬТАТА – ИКР</a:t>
            </a:r>
            <a:br>
              <a:rPr lang="ru-RU" sz="2700" dirty="0"/>
            </a:br>
            <a:r>
              <a:rPr lang="ru-RU" sz="2700" dirty="0"/>
              <a:t>Цель: составить формализованные тексты задач</a:t>
            </a:r>
            <a:br>
              <a:rPr lang="ru-RU" sz="2700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876800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ru-RU" u="sng" dirty="0"/>
              <a:t>Шаг </a:t>
            </a:r>
            <a:r>
              <a:rPr lang="ru-RU" u="sng" dirty="0" smtClean="0"/>
              <a:t>5.1</a:t>
            </a:r>
            <a:r>
              <a:rPr lang="ru-RU" dirty="0" smtClean="0"/>
              <a:t>.Составление </a:t>
            </a:r>
            <a:r>
              <a:rPr lang="ru-RU" dirty="0"/>
              <a:t>идеального </a:t>
            </a:r>
            <a:r>
              <a:rPr lang="ru-RU" dirty="0" smtClean="0"/>
              <a:t>конечного результата </a:t>
            </a:r>
            <a:r>
              <a:rPr lang="ru-RU" dirty="0"/>
              <a:t>- ИКР</a:t>
            </a:r>
            <a:br>
              <a:rPr lang="ru-RU" dirty="0"/>
            </a:br>
            <a:r>
              <a:rPr lang="ru-RU" dirty="0"/>
              <a:t>Составить тексты задач в виде </a:t>
            </a:r>
            <a:r>
              <a:rPr lang="ru-RU" dirty="0" smtClean="0"/>
              <a:t>формулировок Идеального </a:t>
            </a:r>
            <a:r>
              <a:rPr lang="ru-RU" dirty="0"/>
              <a:t>Конечного Результата - ИКР, с </a:t>
            </a:r>
            <a:r>
              <a:rPr lang="ru-RU" dirty="0" smtClean="0"/>
              <a:t>использованием приоритетных </a:t>
            </a:r>
            <a:r>
              <a:rPr lang="ru-RU" dirty="0"/>
              <a:t>ресурсов, отобранных в шаге </a:t>
            </a:r>
            <a:r>
              <a:rPr lang="ru-RU" dirty="0" smtClean="0"/>
              <a:t>4.5. Каждой задаче дать </a:t>
            </a:r>
            <a:r>
              <a:rPr lang="ru-RU" dirty="0"/>
              <a:t>свой номер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dirty="0"/>
              <a:t>Тексты задач составляются по следующим вариантам:</a:t>
            </a:r>
          </a:p>
          <a:p>
            <a:pPr marL="0" indent="0" algn="just">
              <a:buNone/>
            </a:pPr>
            <a:r>
              <a:rPr lang="ru-RU" dirty="0"/>
              <a:t>Вариант 1.</a:t>
            </a:r>
          </a:p>
          <a:p>
            <a:pPr marL="0" indent="0" algn="just">
              <a:buNone/>
            </a:pPr>
            <a:r>
              <a:rPr lang="ru-RU" dirty="0"/>
              <a:t>«ЭЛЕМЕНТ … (указать приоритетный ресурс из шага 4.5</a:t>
            </a:r>
            <a:r>
              <a:rPr lang="ru-RU" dirty="0" smtClean="0"/>
              <a:t>.), ИСПОЛЬЗУЯ </a:t>
            </a:r>
            <a:r>
              <a:rPr lang="ru-RU" dirty="0"/>
              <a:t>… (указать имеющиеся у него поле, свойство),</a:t>
            </a:r>
          </a:p>
          <a:p>
            <a:pPr marL="0" indent="0" algn="just">
              <a:buNone/>
            </a:pPr>
            <a:r>
              <a:rPr lang="ru-RU" dirty="0"/>
              <a:t>НЕ ДОПУСКАЕТ … (указать Нежелательное Явление из </a:t>
            </a:r>
            <a:r>
              <a:rPr lang="ru-RU" dirty="0" smtClean="0"/>
              <a:t>шага 3.1</a:t>
            </a:r>
            <a:r>
              <a:rPr lang="ru-RU" dirty="0"/>
              <a:t>)».</a:t>
            </a:r>
          </a:p>
          <a:p>
            <a:pPr marL="0" indent="0" algn="just">
              <a:buNone/>
            </a:pPr>
            <a:r>
              <a:rPr lang="ru-RU" dirty="0"/>
              <a:t>Вариант 2.</a:t>
            </a:r>
          </a:p>
          <a:p>
            <a:pPr marL="0" indent="0" algn="just">
              <a:buNone/>
            </a:pPr>
            <a:r>
              <a:rPr lang="ru-RU" dirty="0"/>
              <a:t>«ЭЛЕМЕНТ ... (указать приоритетный ресурс из шага 4.5</a:t>
            </a:r>
            <a:r>
              <a:rPr lang="ru-RU" dirty="0" smtClean="0"/>
              <a:t>), ИСПОЛЬЗУЯ </a:t>
            </a:r>
            <a:r>
              <a:rPr lang="ru-RU" dirty="0"/>
              <a:t>(указать имеющиеся у него поле, свойство</a:t>
            </a:r>
            <a:r>
              <a:rPr lang="ru-RU" dirty="0" smtClean="0"/>
              <a:t>), ВЫПОЛНЯЕТ </a:t>
            </a:r>
            <a:r>
              <a:rPr lang="ru-RU" dirty="0"/>
              <a:t>ИЛИ СОДЕЙСТВУЕТ ВЫПОЛНЕНИЮ (</a:t>
            </a:r>
            <a:r>
              <a:rPr lang="ru-RU" dirty="0" smtClean="0"/>
              <a:t>указать функцию </a:t>
            </a:r>
            <a:r>
              <a:rPr lang="ru-RU" dirty="0"/>
              <a:t>из шага 1.2.)</a:t>
            </a:r>
          </a:p>
          <a:p>
            <a:pPr marL="0" indent="0" algn="just">
              <a:buNone/>
            </a:pPr>
            <a:r>
              <a:rPr lang="ru-RU" dirty="0"/>
              <a:t>И НЕ ДОПУСКАЕТ … (указать Нежелательное Явление из </a:t>
            </a:r>
            <a:r>
              <a:rPr lang="ru-RU" dirty="0" smtClean="0"/>
              <a:t>шага 3.1</a:t>
            </a:r>
            <a:r>
              <a:rPr lang="ru-RU" dirty="0" smtClean="0"/>
              <a:t>)»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u="sng" dirty="0"/>
              <a:t>Примечание 11</a:t>
            </a:r>
          </a:p>
          <a:p>
            <a:pPr marL="0" indent="0" algn="just">
              <a:buNone/>
            </a:pPr>
            <a:r>
              <a:rPr lang="ru-RU" dirty="0"/>
              <a:t>Если с одним применяемым ресурсом будет </a:t>
            </a:r>
            <a:r>
              <a:rPr lang="ru-RU" dirty="0" smtClean="0"/>
              <a:t>получен неудовлетворительный </a:t>
            </a:r>
            <a:r>
              <a:rPr lang="ru-RU" dirty="0"/>
              <a:t>результат, задача составляются </a:t>
            </a:r>
            <a:r>
              <a:rPr lang="ru-RU" dirty="0" smtClean="0"/>
              <a:t>с одновременным </a:t>
            </a:r>
            <a:r>
              <a:rPr lang="ru-RU" dirty="0"/>
              <a:t>(совместным) использованием двух ресурсов. </a:t>
            </a:r>
            <a:r>
              <a:rPr lang="ru-RU" dirty="0" smtClean="0"/>
              <a:t>В этом </a:t>
            </a:r>
            <a:r>
              <a:rPr lang="ru-RU" dirty="0"/>
              <a:t>случае тексты задач составляются по следующей схеме</a:t>
            </a:r>
            <a:r>
              <a:rPr lang="ru-RU" dirty="0" smtClean="0"/>
              <a:t>: «</a:t>
            </a:r>
            <a:r>
              <a:rPr lang="ru-RU" dirty="0"/>
              <a:t>ЭЛЕМЕНТ (указать один выбранный ресурс из шага 4.5</a:t>
            </a:r>
            <a:r>
              <a:rPr lang="ru-RU" dirty="0" smtClean="0"/>
              <a:t>), ИСПОЛЬЗУЯ </a:t>
            </a:r>
            <a:r>
              <a:rPr lang="ru-RU" dirty="0"/>
              <a:t>(указать имеющиеся у него поле или вещество</a:t>
            </a:r>
            <a:r>
              <a:rPr lang="ru-RU" dirty="0" smtClean="0"/>
              <a:t>), ВЗАИМОДЕЙСТВУЯ </a:t>
            </a:r>
            <a:r>
              <a:rPr lang="ru-RU" dirty="0"/>
              <a:t>С (указать из шага 4.5 другой </a:t>
            </a:r>
            <a:r>
              <a:rPr lang="ru-RU" dirty="0" smtClean="0"/>
              <a:t>выбранный ресурс </a:t>
            </a:r>
            <a:r>
              <a:rPr lang="ru-RU" dirty="0"/>
              <a:t>и его поле</a:t>
            </a:r>
            <a:r>
              <a:rPr lang="ru-RU" dirty="0" smtClean="0"/>
              <a:t>), НЕ </a:t>
            </a:r>
            <a:r>
              <a:rPr lang="ru-RU" dirty="0"/>
              <a:t>ДОПУСКАЮТ (указать Нежелательное Явление из </a:t>
            </a:r>
            <a:r>
              <a:rPr lang="ru-RU" dirty="0" smtClean="0"/>
              <a:t>шага 3.1</a:t>
            </a:r>
            <a:r>
              <a:rPr lang="ru-RU" dirty="0"/>
              <a:t>)».</a:t>
            </a:r>
          </a:p>
        </p:txBody>
      </p:sp>
    </p:spTree>
    <p:extLst>
      <p:ext uri="{BB962C8B-B14F-4D97-AF65-F5344CB8AC3E}">
        <p14:creationId xmlns:p14="http://schemas.microsoft.com/office/powerpoint/2010/main" val="160661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/>
              <a:t>ОСНОВНЫЕ ЧАСТИ АЛГОРИТМА АРИП–2009ПТ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/>
              <a:t>ПЕРВИЧНОЕ ОПИСАНИЕ И СОСТАВЛЕНИЕ ФОРМУЛЫ</a:t>
            </a:r>
          </a:p>
          <a:p>
            <a:pPr marL="0" indent="0">
              <a:buNone/>
            </a:pPr>
            <a:r>
              <a:rPr lang="ru-RU" b="1" dirty="0" smtClean="0"/>
              <a:t>ПРОБЛЕМЫ</a:t>
            </a:r>
          </a:p>
          <a:p>
            <a:pPr marL="0" indent="0">
              <a:buNone/>
            </a:pPr>
            <a:r>
              <a:rPr lang="ru-RU" u="sng" dirty="0"/>
              <a:t>Часть </a:t>
            </a:r>
            <a:r>
              <a:rPr lang="ru-RU" u="sng" dirty="0" smtClean="0"/>
              <a:t>1</a:t>
            </a:r>
            <a:endParaRPr lang="ru-RU" b="1" u="sng" dirty="0"/>
          </a:p>
          <a:p>
            <a:pPr marL="0" indent="0">
              <a:buNone/>
            </a:pPr>
            <a:r>
              <a:rPr lang="ru-RU" dirty="0"/>
              <a:t>Цель: проверить достаточность информации по проблеме</a:t>
            </a:r>
          </a:p>
          <a:p>
            <a:pPr marL="0" indent="0">
              <a:buNone/>
            </a:pPr>
            <a:r>
              <a:rPr lang="ru-RU" dirty="0"/>
              <a:t>(получить ответы на вопросы; «ЧТО?» «ГДЕ?» «КОГДА?»</a:t>
            </a:r>
          </a:p>
          <a:p>
            <a:pPr marL="0" indent="0">
              <a:buNone/>
            </a:pPr>
            <a:r>
              <a:rPr lang="ru-RU" dirty="0"/>
              <a:t>«ПОЧЕМУ?»).</a:t>
            </a:r>
          </a:p>
          <a:p>
            <a:pPr marL="0" indent="0">
              <a:buNone/>
            </a:pPr>
            <a:r>
              <a:rPr lang="ru-RU" u="sng" dirty="0"/>
              <a:t>Часть 2</a:t>
            </a:r>
          </a:p>
          <a:p>
            <a:pPr marL="0" indent="0">
              <a:buNone/>
            </a:pPr>
            <a:r>
              <a:rPr lang="ru-RU" b="1" dirty="0"/>
              <a:t>ПРОВЕРКА ПРОБЛЕМЫ НА ЛОЖНОСТЬ И</a:t>
            </a:r>
          </a:p>
          <a:p>
            <a:pPr marL="0" indent="0">
              <a:buNone/>
            </a:pPr>
            <a:r>
              <a:rPr lang="ru-RU" b="1" dirty="0"/>
              <a:t>САМОУСТРАНЕНИЕ</a:t>
            </a:r>
          </a:p>
          <a:p>
            <a:pPr marL="0" indent="0">
              <a:buNone/>
            </a:pPr>
            <a:r>
              <a:rPr lang="ru-RU" dirty="0"/>
              <a:t>Цель: определить необходимость решения проблемы.</a:t>
            </a:r>
          </a:p>
          <a:p>
            <a:pPr marL="0" indent="0">
              <a:buNone/>
            </a:pPr>
            <a:r>
              <a:rPr lang="ru-RU" u="sng" dirty="0"/>
              <a:t>Часть З</a:t>
            </a:r>
          </a:p>
          <a:p>
            <a:pPr marL="0" indent="0">
              <a:buNone/>
            </a:pPr>
            <a:r>
              <a:rPr lang="ru-RU" b="1" dirty="0"/>
              <a:t>УТОЧНЕНИЕ ПРОБЛЕМЫ</a:t>
            </a:r>
          </a:p>
          <a:p>
            <a:pPr marL="0" indent="0">
              <a:buNone/>
            </a:pPr>
            <a:r>
              <a:rPr lang="ru-RU" dirty="0"/>
              <a:t>Цель: выявить первопричину возникновения проблемы.</a:t>
            </a:r>
          </a:p>
          <a:p>
            <a:pPr marL="0" indent="0">
              <a:buNone/>
            </a:pPr>
            <a:r>
              <a:rPr lang="ru-RU" u="sng" dirty="0"/>
              <a:t>Часть 4</a:t>
            </a:r>
          </a:p>
          <a:p>
            <a:pPr marL="0" indent="0">
              <a:buNone/>
            </a:pPr>
            <a:r>
              <a:rPr lang="ru-RU" b="1" dirty="0"/>
              <a:t>АНАЛИЗ ВЕЩЕСТВЕННО - ПОЛЕВЫХ РЕСУРСОВ</a:t>
            </a:r>
          </a:p>
          <a:p>
            <a:pPr marL="0" indent="0">
              <a:buNone/>
            </a:pPr>
            <a:r>
              <a:rPr lang="ru-RU" dirty="0"/>
              <a:t>Цель: выявить ресурсы для решения проблемы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94399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856312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u="sng" dirty="0"/>
              <a:t>Примечание 12</a:t>
            </a:r>
          </a:p>
          <a:p>
            <a:pPr marL="0" indent="0" algn="just">
              <a:buNone/>
            </a:pPr>
            <a:r>
              <a:rPr lang="ru-RU" dirty="0"/>
              <a:t>Если все ресурсы, отобранные на шаге 4.5 и имеющиеся</a:t>
            </a:r>
          </a:p>
          <a:p>
            <a:pPr marL="0" indent="0" algn="just">
              <a:buNone/>
            </a:pPr>
            <a:r>
              <a:rPr lang="ru-RU" dirty="0"/>
              <a:t>в табл. №1, не дали положительного результата, то задача</a:t>
            </a:r>
          </a:p>
          <a:p>
            <a:pPr marL="0" indent="0" algn="just">
              <a:buNone/>
            </a:pPr>
            <a:r>
              <a:rPr lang="ru-RU" dirty="0"/>
              <a:t>составляется с применением некого гипотетического «X-</a:t>
            </a:r>
          </a:p>
          <a:p>
            <a:pPr marL="0" indent="0" algn="just">
              <a:buNone/>
            </a:pPr>
            <a:r>
              <a:rPr lang="ru-RU" dirty="0"/>
              <a:t>элемента», обладающего нужными свойствами. По мере</a:t>
            </a:r>
          </a:p>
          <a:p>
            <a:pPr marL="0" indent="0" algn="just">
              <a:buNone/>
            </a:pPr>
            <a:r>
              <a:rPr lang="ru-RU" dirty="0"/>
              <a:t>продвижения по алгоритму «Х-элемент» будет приобретать </a:t>
            </a:r>
            <a:r>
              <a:rPr lang="ru-RU" dirty="0" smtClean="0"/>
              <a:t>все более </a:t>
            </a:r>
            <a:r>
              <a:rPr lang="ru-RU" dirty="0"/>
              <a:t>реальные черты, пока не станет узнаваемым, и тогда </a:t>
            </a:r>
            <a:r>
              <a:rPr lang="ru-RU" dirty="0" smtClean="0"/>
              <a:t>его заменяют </a:t>
            </a:r>
            <a:r>
              <a:rPr lang="ru-RU" dirty="0"/>
              <a:t>соответствующим конкретным веществом или полем.</a:t>
            </a:r>
          </a:p>
          <a:p>
            <a:pPr marL="0" indent="0" algn="just">
              <a:buNone/>
            </a:pPr>
            <a:r>
              <a:rPr lang="ru-RU" dirty="0"/>
              <a:t>С использованием «Х-элемента» первоначальный текст</a:t>
            </a:r>
          </a:p>
          <a:p>
            <a:pPr marL="0" indent="0" algn="just">
              <a:buNone/>
            </a:pPr>
            <a:r>
              <a:rPr lang="ru-RU" dirty="0"/>
              <a:t>задачи составляется по следующей схеме:</a:t>
            </a:r>
          </a:p>
          <a:p>
            <a:pPr marL="0" indent="0" algn="just">
              <a:buNone/>
            </a:pPr>
            <a:r>
              <a:rPr lang="ru-RU" b="1" dirty="0"/>
              <a:t>«СИСТЕМА ДЛЯ </a:t>
            </a:r>
            <a:r>
              <a:rPr lang="ru-RU" dirty="0"/>
              <a:t>... (указать из шага 1.2 </a:t>
            </a:r>
            <a:r>
              <a:rPr lang="ru-RU" dirty="0" smtClean="0"/>
              <a:t>функцию рассматриваемой </a:t>
            </a:r>
            <a:r>
              <a:rPr lang="ru-RU" dirty="0"/>
              <a:t>системы</a:t>
            </a:r>
            <a:r>
              <a:rPr lang="ru-RU" dirty="0" smtClean="0"/>
              <a:t>)</a:t>
            </a:r>
          </a:p>
          <a:p>
            <a:pPr marL="0" indent="0" algn="just">
              <a:buNone/>
            </a:pPr>
            <a:r>
              <a:rPr lang="ru-RU" b="1" dirty="0"/>
              <a:t>САМА, ИСПОЛЬЗУЯ X-ЭЛЕМЕНТ, НЕ ДОПУСКАЕТ ИЛИ</a:t>
            </a:r>
          </a:p>
          <a:p>
            <a:pPr marL="0" indent="0" algn="just">
              <a:buNone/>
            </a:pPr>
            <a:r>
              <a:rPr lang="ru-RU" b="1" dirty="0"/>
              <a:t>УСТРАНЯЕТ </a:t>
            </a:r>
            <a:r>
              <a:rPr lang="ru-RU" dirty="0"/>
              <a:t>… (указать Нежелательное Явление из шага 3.1).</a:t>
            </a:r>
          </a:p>
        </p:txBody>
      </p:sp>
    </p:spTree>
    <p:extLst>
      <p:ext uri="{BB962C8B-B14F-4D97-AF65-F5344CB8AC3E}">
        <p14:creationId xmlns:p14="http://schemas.microsoft.com/office/powerpoint/2010/main" val="31079566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856312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b="1" u="sng" dirty="0"/>
              <a:t>Шаг 5.2</a:t>
            </a:r>
            <a:r>
              <a:rPr lang="ru-RU" b="1" dirty="0"/>
              <a:t>.</a:t>
            </a:r>
          </a:p>
          <a:p>
            <a:pPr marL="0" indent="0" algn="just">
              <a:buNone/>
            </a:pPr>
            <a:r>
              <a:rPr lang="ru-RU" b="1" dirty="0"/>
              <a:t>Выявление элементов с противоречиями</a:t>
            </a:r>
          </a:p>
          <a:p>
            <a:pPr marL="0" indent="0" algn="just">
              <a:buNone/>
            </a:pPr>
            <a:r>
              <a:rPr lang="ru-RU" dirty="0"/>
              <a:t>В каждой сформулированной задаче (шаг </a:t>
            </a:r>
            <a:r>
              <a:rPr lang="ru-RU" dirty="0" smtClean="0"/>
              <a:t>5.1) определить </a:t>
            </a:r>
            <a:r>
              <a:rPr lang="ru-RU" dirty="0"/>
              <a:t>тот элемент, который для достижения </a:t>
            </a:r>
            <a:r>
              <a:rPr lang="ru-RU" dirty="0" smtClean="0"/>
              <a:t>поставленной цели </a:t>
            </a:r>
            <a:r>
              <a:rPr lang="ru-RU" dirty="0"/>
              <a:t>должен выполнить противоречивые требования </a:t>
            </a:r>
            <a:r>
              <a:rPr lang="ru-RU" dirty="0" smtClean="0"/>
              <a:t>по </a:t>
            </a:r>
            <a:r>
              <a:rPr lang="ru-RU" b="1" dirty="0" smtClean="0"/>
              <a:t>физическому </a:t>
            </a:r>
            <a:r>
              <a:rPr lang="ru-RU" b="1" dirty="0"/>
              <a:t>(!) </a:t>
            </a:r>
            <a:r>
              <a:rPr lang="ru-RU" dirty="0"/>
              <a:t>состоянию. Сопоставить имеющиеся </a:t>
            </a:r>
            <a:r>
              <a:rPr lang="ru-RU" dirty="0" smtClean="0"/>
              <a:t>условия и </a:t>
            </a:r>
            <a:r>
              <a:rPr lang="ru-RU" dirty="0"/>
              <a:t>новые требования.</a:t>
            </a:r>
          </a:p>
          <a:p>
            <a:pPr marL="0" indent="0" algn="just">
              <a:buNone/>
            </a:pPr>
            <a:r>
              <a:rPr lang="ru-RU" dirty="0"/>
              <a:t>Записать:</a:t>
            </a:r>
          </a:p>
          <a:p>
            <a:pPr marL="0" indent="0" algn="just">
              <a:buNone/>
            </a:pPr>
            <a:r>
              <a:rPr lang="ru-RU" dirty="0"/>
              <a:t>В задаче № 1 физическое противоречие испытывает ...</a:t>
            </a:r>
          </a:p>
          <a:p>
            <a:pPr marL="0" indent="0" algn="just">
              <a:buNone/>
            </a:pPr>
            <a:r>
              <a:rPr lang="ru-RU" dirty="0"/>
              <a:t>(указать элемент)</a:t>
            </a:r>
          </a:p>
          <a:p>
            <a:pPr marL="0" indent="0" algn="just">
              <a:buNone/>
            </a:pPr>
            <a:r>
              <a:rPr lang="ru-RU" dirty="0"/>
              <a:t>В задаче № 2 физическое противоречие испытывает ...</a:t>
            </a:r>
          </a:p>
          <a:p>
            <a:pPr marL="0" indent="0" algn="just">
              <a:buNone/>
            </a:pPr>
            <a:r>
              <a:rPr lang="ru-RU" dirty="0"/>
              <a:t>(указать элемент)</a:t>
            </a:r>
          </a:p>
          <a:p>
            <a:pPr marL="0" indent="0" algn="just">
              <a:buNone/>
            </a:pPr>
            <a:r>
              <a:rPr lang="ru-RU" dirty="0"/>
              <a:t>И так далее.</a:t>
            </a:r>
          </a:p>
          <a:p>
            <a:pPr marL="0" indent="0" algn="just">
              <a:buNone/>
            </a:pPr>
            <a:r>
              <a:rPr lang="ru-RU" u="sng" dirty="0"/>
              <a:t>Примечание 13</a:t>
            </a:r>
          </a:p>
          <a:p>
            <a:pPr marL="0" indent="0" algn="just">
              <a:buNone/>
            </a:pPr>
            <a:r>
              <a:rPr lang="ru-RU" dirty="0"/>
              <a:t>Если в какой либо задаче нет элемента, </a:t>
            </a:r>
            <a:r>
              <a:rPr lang="ru-RU" dirty="0" smtClean="0"/>
              <a:t>который испытывает </a:t>
            </a:r>
            <a:r>
              <a:rPr lang="ru-RU" dirty="0"/>
              <a:t>явные противоречивые требования по </a:t>
            </a:r>
            <a:r>
              <a:rPr lang="ru-RU" dirty="0" smtClean="0"/>
              <a:t>физическому состоянию</a:t>
            </a:r>
            <a:r>
              <a:rPr lang="ru-RU" dirty="0"/>
              <a:t>, то для решения такой задачи не требуется алгоритм.</a:t>
            </a:r>
          </a:p>
          <a:p>
            <a:pPr marL="0" indent="0" algn="just">
              <a:buNone/>
            </a:pPr>
            <a:r>
              <a:rPr lang="ru-RU" dirty="0"/>
              <a:t>В этом случае применяют обычные инженерные знания </a:t>
            </a:r>
            <a:r>
              <a:rPr lang="ru-RU" dirty="0" smtClean="0"/>
              <a:t>и известные </a:t>
            </a:r>
            <a:r>
              <a:rPr lang="ru-RU" dirty="0"/>
              <a:t>способы. Для этого выявляют меняющийся параметр</a:t>
            </a:r>
          </a:p>
          <a:p>
            <a:pPr marL="0" indent="0" algn="just">
              <a:buNone/>
            </a:pPr>
            <a:r>
              <a:rPr lang="ru-RU" dirty="0"/>
              <a:t>элемента и, используя известные в технике и </a:t>
            </a:r>
            <a:r>
              <a:rPr lang="ru-RU" dirty="0" smtClean="0"/>
              <a:t>технологии способы</a:t>
            </a:r>
            <a:r>
              <a:rPr lang="ru-RU" dirty="0"/>
              <a:t>, получают нужный результат.</a:t>
            </a:r>
          </a:p>
        </p:txBody>
      </p:sp>
    </p:spTree>
    <p:extLst>
      <p:ext uri="{BB962C8B-B14F-4D97-AF65-F5344CB8AC3E}">
        <p14:creationId xmlns:p14="http://schemas.microsoft.com/office/powerpoint/2010/main" val="29301176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78430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u="sng" dirty="0"/>
              <a:t>Шаг 5.3.</a:t>
            </a:r>
          </a:p>
          <a:p>
            <a:pPr marL="0" indent="0" algn="just">
              <a:buNone/>
            </a:pPr>
            <a:r>
              <a:rPr lang="ru-RU" b="1" dirty="0"/>
              <a:t>Использование прилегающих ресурсов</a:t>
            </a:r>
          </a:p>
          <a:p>
            <a:pPr marL="0" indent="0" algn="just">
              <a:buNone/>
            </a:pPr>
            <a:r>
              <a:rPr lang="ru-RU" dirty="0"/>
              <a:t>К каждому элементу, определенному на шаге 5.2,</a:t>
            </a:r>
          </a:p>
          <a:p>
            <a:pPr marL="0" indent="0" algn="just">
              <a:buNone/>
            </a:pPr>
            <a:r>
              <a:rPr lang="ru-RU" dirty="0"/>
              <a:t>подобрать из ресурсов, прилегающих к оперативной зоне (</a:t>
            </a:r>
            <a:r>
              <a:rPr lang="ru-RU" dirty="0" err="1" smtClean="0"/>
              <a:t>см.шаг</a:t>
            </a:r>
            <a:r>
              <a:rPr lang="ru-RU" dirty="0" smtClean="0"/>
              <a:t> </a:t>
            </a:r>
            <a:r>
              <a:rPr lang="ru-RU" dirty="0"/>
              <a:t>4.5.2.), тот ресурс, который имеет наиболее </a:t>
            </a:r>
            <a:r>
              <a:rPr lang="ru-RU" dirty="0" smtClean="0"/>
              <a:t>высокую </a:t>
            </a:r>
            <a:r>
              <a:rPr lang="ru-RU" dirty="0" err="1" smtClean="0"/>
              <a:t>энергонасыщенность</a:t>
            </a:r>
            <a:r>
              <a:rPr lang="ru-RU" dirty="0"/>
              <a:t>. Выбранный ресурс записать.</a:t>
            </a:r>
          </a:p>
          <a:p>
            <a:pPr marL="0" indent="0" algn="just">
              <a:buNone/>
            </a:pPr>
            <a:r>
              <a:rPr lang="ru-RU" dirty="0"/>
              <a:t>Образец записи:</a:t>
            </a:r>
          </a:p>
          <a:p>
            <a:pPr marL="0" indent="0" algn="just">
              <a:buNone/>
            </a:pPr>
            <a:r>
              <a:rPr lang="ru-RU" dirty="0"/>
              <a:t>В задаче №1 к элементу (указать элемент из шага 5.2) прилегает</a:t>
            </a:r>
          </a:p>
          <a:p>
            <a:pPr marL="0" indent="0" algn="just">
              <a:buNone/>
            </a:pPr>
            <a:r>
              <a:rPr lang="ru-RU" dirty="0"/>
              <a:t>... (указать прилегающий ресурс из шага 4.4).</a:t>
            </a:r>
          </a:p>
          <a:p>
            <a:pPr marL="0" indent="0" algn="just">
              <a:buNone/>
            </a:pPr>
            <a:r>
              <a:rPr lang="ru-RU" dirty="0"/>
              <a:t>И так далее.</a:t>
            </a:r>
          </a:p>
        </p:txBody>
      </p:sp>
    </p:spTree>
    <p:extLst>
      <p:ext uri="{BB962C8B-B14F-4D97-AF65-F5344CB8AC3E}">
        <p14:creationId xmlns:p14="http://schemas.microsoft.com/office/powerpoint/2010/main" val="9063024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8229600" cy="990600"/>
          </a:xfrm>
        </p:spPr>
        <p:txBody>
          <a:bodyPr>
            <a:noAutofit/>
          </a:bodyPr>
          <a:lstStyle/>
          <a:p>
            <a:pPr algn="ctr"/>
            <a:r>
              <a:rPr lang="ru-RU" sz="2000" u="sng" dirty="0"/>
              <a:t>ЧАСТЬ 6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ВЫЯВЛЕНИЕ ФИЗИЧЕСКИХ </a:t>
            </a:r>
            <a:r>
              <a:rPr lang="ru-RU" sz="2000" dirty="0" smtClean="0"/>
              <a:t>ПРОТИВОРЕЧИЙ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dirty="0"/>
              <a:t>Цель: выявить суть физического противоречия </a:t>
            </a:r>
            <a:r>
              <a:rPr lang="ru-RU" dirty="0" smtClean="0"/>
              <a:t>и выбрать принцип его разрешения</a:t>
            </a:r>
          </a:p>
          <a:p>
            <a:pPr marL="0" indent="0" algn="just">
              <a:buNone/>
            </a:pPr>
            <a:r>
              <a:rPr lang="ru-RU" b="1" u="sng" dirty="0"/>
              <a:t>Шаг 6.1</a:t>
            </a:r>
            <a:r>
              <a:rPr lang="ru-RU" b="1" u="sng" dirty="0" smtClean="0"/>
              <a:t>. </a:t>
            </a:r>
            <a:r>
              <a:rPr lang="ru-RU" b="1" dirty="0" smtClean="0"/>
              <a:t>Определение </a:t>
            </a:r>
            <a:r>
              <a:rPr lang="ru-RU" b="1" dirty="0"/>
              <a:t>противоречивых </a:t>
            </a:r>
            <a:r>
              <a:rPr lang="ru-RU" b="1" dirty="0" smtClean="0"/>
              <a:t>физических состояний</a:t>
            </a:r>
            <a:endParaRPr lang="ru-RU" b="1" dirty="0"/>
          </a:p>
          <a:p>
            <a:pPr marL="0" indent="0" algn="just">
              <a:buNone/>
            </a:pPr>
            <a:r>
              <a:rPr lang="ru-RU" dirty="0"/>
              <a:t>Описать противоречивые физические состояния - ПЕРВОЕ </a:t>
            </a:r>
            <a:r>
              <a:rPr lang="ru-RU" dirty="0" smtClean="0"/>
              <a:t>и ВТОРОЕ</a:t>
            </a:r>
            <a:r>
              <a:rPr lang="ru-RU" dirty="0"/>
              <a:t>, которые испытывает элемент, выбранный на шаге 5.2.</a:t>
            </a:r>
          </a:p>
          <a:p>
            <a:pPr marL="0" indent="0" algn="just">
              <a:buNone/>
            </a:pPr>
            <a:r>
              <a:rPr lang="ru-RU" dirty="0"/>
              <a:t>Описания физических состояний строятся по следующим схемам:</a:t>
            </a:r>
          </a:p>
          <a:p>
            <a:pPr marL="0" indent="0" algn="just">
              <a:buNone/>
            </a:pPr>
            <a:r>
              <a:rPr lang="ru-RU" dirty="0"/>
              <a:t>В задаче №1</a:t>
            </a:r>
          </a:p>
          <a:p>
            <a:pPr marL="0" indent="0" algn="just">
              <a:buNone/>
            </a:pPr>
            <a:r>
              <a:rPr lang="ru-RU" dirty="0"/>
              <a:t>ПЕРВОЕ ФИЗИЧЕСКОЕ СОСТОЯНИЕ</a:t>
            </a:r>
          </a:p>
          <a:p>
            <a:pPr marL="0" indent="0" algn="just">
              <a:buNone/>
            </a:pPr>
            <a:r>
              <a:rPr lang="ru-RU" dirty="0"/>
              <a:t>«</a:t>
            </a:r>
            <a:r>
              <a:rPr lang="ru-RU" b="1" dirty="0"/>
              <a:t>ЭЛЕМЕНТ…</a:t>
            </a:r>
            <a:r>
              <a:rPr lang="ru-RU" dirty="0"/>
              <a:t>(указать элемент, выбранный на шаге 5.2</a:t>
            </a:r>
            <a:r>
              <a:rPr lang="ru-RU" dirty="0" smtClean="0"/>
              <a:t>), </a:t>
            </a:r>
            <a:r>
              <a:rPr lang="ru-RU" b="1" dirty="0" smtClean="0"/>
              <a:t>ВЫПОЛНЯЯ </a:t>
            </a:r>
            <a:r>
              <a:rPr lang="ru-RU" dirty="0"/>
              <a:t>или </a:t>
            </a:r>
            <a:r>
              <a:rPr lang="ru-RU" b="1" dirty="0"/>
              <a:t>ЯВЛЯЯСЬ…</a:t>
            </a:r>
            <a:r>
              <a:rPr lang="ru-RU" dirty="0"/>
              <a:t>(указать существующую </a:t>
            </a:r>
            <a:r>
              <a:rPr lang="ru-RU" dirty="0" smtClean="0"/>
              <a:t>функцию, действие</a:t>
            </a:r>
            <a:r>
              <a:rPr lang="ru-RU" dirty="0"/>
              <a:t>, свойство), </a:t>
            </a:r>
            <a:r>
              <a:rPr lang="ru-RU" b="1" dirty="0"/>
              <a:t>ДОЛЖЕН БЫТЬ…</a:t>
            </a:r>
            <a:r>
              <a:rPr lang="ru-RU" dirty="0"/>
              <a:t>(указать </a:t>
            </a:r>
            <a:r>
              <a:rPr lang="ru-RU" dirty="0" smtClean="0"/>
              <a:t>существующее (!) </a:t>
            </a:r>
            <a:r>
              <a:rPr lang="ru-RU" dirty="0"/>
              <a:t>физическое состояние, свойство, действие)».</a:t>
            </a:r>
          </a:p>
          <a:p>
            <a:pPr marL="0" indent="0" algn="just">
              <a:buNone/>
            </a:pPr>
            <a:r>
              <a:rPr lang="ru-RU" dirty="0"/>
              <a:t>ВТОРОЕ ФИЗИЧЕСКОЕ СОСТОЯНИЕ</a:t>
            </a:r>
          </a:p>
          <a:p>
            <a:pPr marL="0" indent="0" algn="just">
              <a:buNone/>
            </a:pPr>
            <a:r>
              <a:rPr lang="ru-RU" dirty="0"/>
              <a:t>«</a:t>
            </a:r>
            <a:r>
              <a:rPr lang="ru-RU" b="1" dirty="0"/>
              <a:t>ЭЛЕМЕНТ…</a:t>
            </a:r>
            <a:r>
              <a:rPr lang="ru-RU" dirty="0"/>
              <a:t>(указать элемент, выбранный на шаге 5.2</a:t>
            </a:r>
            <a:r>
              <a:rPr lang="ru-RU" dirty="0" smtClean="0"/>
              <a:t>), </a:t>
            </a:r>
            <a:r>
              <a:rPr lang="ru-RU" b="1" dirty="0" smtClean="0"/>
              <a:t>ЧТОБЫ </a:t>
            </a:r>
            <a:r>
              <a:rPr lang="ru-RU" b="1" dirty="0"/>
              <a:t>НЕ ДОПУСТИТЬ</a:t>
            </a:r>
            <a:r>
              <a:rPr lang="ru-RU" dirty="0"/>
              <a:t>…(указать Нежелательное Явление </a:t>
            </a:r>
            <a:r>
              <a:rPr lang="ru-RU" dirty="0" smtClean="0"/>
              <a:t>из шага </a:t>
            </a:r>
            <a:r>
              <a:rPr lang="ru-RU" dirty="0"/>
              <a:t>З.1), </a:t>
            </a:r>
            <a:r>
              <a:rPr lang="ru-RU" b="1" dirty="0"/>
              <a:t>ДОЛЖЕН БЫТЬ…</a:t>
            </a:r>
            <a:r>
              <a:rPr lang="ru-RU" dirty="0"/>
              <a:t>(указать требуемое (!) </a:t>
            </a:r>
            <a:r>
              <a:rPr lang="ru-RU" dirty="0" smtClean="0"/>
              <a:t>физическое состояние</a:t>
            </a:r>
            <a:r>
              <a:rPr lang="ru-RU" dirty="0"/>
              <a:t>, свойство, действие)».</a:t>
            </a:r>
          </a:p>
          <a:p>
            <a:pPr marL="0" indent="0" algn="just">
              <a:buNone/>
            </a:pPr>
            <a:r>
              <a:rPr lang="ru-RU" dirty="0"/>
              <a:t>Описать физические состояния для всех элементов шага 5.2.</a:t>
            </a:r>
          </a:p>
        </p:txBody>
      </p:sp>
    </p:spTree>
    <p:extLst>
      <p:ext uri="{BB962C8B-B14F-4D97-AF65-F5344CB8AC3E}">
        <p14:creationId xmlns:p14="http://schemas.microsoft.com/office/powerpoint/2010/main" val="42255943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2832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b="1" u="sng" dirty="0"/>
              <a:t>Шаг 6.2.</a:t>
            </a:r>
          </a:p>
          <a:p>
            <a:pPr marL="0" indent="0" algn="just">
              <a:buNone/>
            </a:pPr>
            <a:r>
              <a:rPr lang="ru-RU" b="1" dirty="0"/>
              <a:t>Выбор принципа разрешения противоречия</a:t>
            </a:r>
          </a:p>
          <a:p>
            <a:pPr marL="0" indent="0" algn="just">
              <a:buNone/>
            </a:pPr>
            <a:r>
              <a:rPr lang="ru-RU" dirty="0"/>
              <a:t>Для каждого элемента, рассматриваемого в задачах (шаг</a:t>
            </a:r>
          </a:p>
          <a:p>
            <a:pPr marL="0" indent="0" algn="just">
              <a:buNone/>
            </a:pPr>
            <a:r>
              <a:rPr lang="ru-RU" dirty="0"/>
              <a:t>6.1), выбрать по нижеследующим правилам принцип </a:t>
            </a:r>
            <a:r>
              <a:rPr lang="ru-RU" dirty="0" smtClean="0"/>
              <a:t>разрешения имеющегося </a:t>
            </a:r>
            <a:r>
              <a:rPr lang="ru-RU" dirty="0"/>
              <a:t>противоречия. Для этого необходимо определить, </a:t>
            </a:r>
            <a:r>
              <a:rPr lang="ru-RU" dirty="0" smtClean="0"/>
              <a:t>с каким </a:t>
            </a:r>
            <a:r>
              <a:rPr lang="ru-RU" dirty="0"/>
              <a:t>параметром связано выявленное физическое противоречие, </a:t>
            </a:r>
            <a:r>
              <a:rPr lang="ru-RU" dirty="0" smtClean="0"/>
              <a:t>- с </a:t>
            </a:r>
            <a:r>
              <a:rPr lang="ru-RU" dirty="0"/>
              <a:t>ПРОСТРАНСТВОМ, ВРЕМЕНЕМ или с тем и другим вместе. </a:t>
            </a:r>
            <a:r>
              <a:rPr lang="ru-RU" dirty="0" smtClean="0"/>
              <a:t>В зависимости </a:t>
            </a:r>
            <a:r>
              <a:rPr lang="ru-RU" dirty="0"/>
              <a:t>от выбранного параметра применяют одно из </a:t>
            </a:r>
            <a:r>
              <a:rPr lang="ru-RU" dirty="0" smtClean="0"/>
              <a:t>трех правил</a:t>
            </a:r>
            <a:r>
              <a:rPr lang="ru-RU" dirty="0"/>
              <a:t>:</a:t>
            </a:r>
          </a:p>
          <a:p>
            <a:pPr marL="0" indent="0" algn="just">
              <a:buNone/>
            </a:pPr>
            <a:r>
              <a:rPr lang="ru-RU" b="1" u="sng" dirty="0"/>
              <a:t>ПРАВИЛО 1</a:t>
            </a:r>
          </a:p>
          <a:p>
            <a:pPr marL="0" indent="0" algn="just">
              <a:buNone/>
            </a:pPr>
            <a:r>
              <a:rPr lang="ru-RU" dirty="0"/>
              <a:t>Если от элемента (шаг 6.1) требуется проявить противоречивые</a:t>
            </a:r>
          </a:p>
          <a:p>
            <a:pPr marL="0" indent="0" algn="just">
              <a:buNone/>
            </a:pPr>
            <a:r>
              <a:rPr lang="ru-RU" dirty="0"/>
              <a:t>действия (требования) в один и тот же момент времени, то </a:t>
            </a:r>
            <a:r>
              <a:rPr lang="ru-RU" dirty="0" smtClean="0"/>
              <a:t>такое </a:t>
            </a:r>
            <a:r>
              <a:rPr lang="ru-RU" dirty="0"/>
              <a:t>противоречие связано со временем и выбирают</a:t>
            </a:r>
          </a:p>
          <a:p>
            <a:pPr marL="0" indent="0" algn="just">
              <a:buNone/>
            </a:pPr>
            <a:r>
              <a:rPr lang="ru-RU" b="1" dirty="0"/>
              <a:t>Принцип №1 </a:t>
            </a:r>
            <a:r>
              <a:rPr lang="ru-RU" dirty="0"/>
              <a:t>- «РАЗНЕСЕНИЕ ПРОТИВОРЕЧИВЫХ ТРЕБОВАНИЙ </a:t>
            </a:r>
            <a:r>
              <a:rPr lang="ru-RU" dirty="0" smtClean="0"/>
              <a:t>В ПРОСТРАНСТВЕ </a:t>
            </a:r>
            <a:r>
              <a:rPr lang="ru-RU" dirty="0"/>
              <a:t>ОБЪЕКТА»</a:t>
            </a:r>
          </a:p>
          <a:p>
            <a:pPr marL="0" indent="0" algn="just">
              <a:buNone/>
            </a:pPr>
            <a:r>
              <a:rPr lang="ru-RU" dirty="0"/>
              <a:t>(Практическое использование принципа показывается в шаге 7.1).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4767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856312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b="1" u="sng" dirty="0"/>
              <a:t>ПРАВИЛО 2</a:t>
            </a:r>
          </a:p>
          <a:p>
            <a:pPr marL="0" indent="0" algn="just">
              <a:buNone/>
            </a:pPr>
            <a:r>
              <a:rPr lang="ru-RU" dirty="0"/>
              <a:t>Если от элемента (шаг 6.1) требуется проявить </a:t>
            </a:r>
            <a:r>
              <a:rPr lang="ru-RU" dirty="0" smtClean="0"/>
              <a:t>противоречивые действия </a:t>
            </a:r>
            <a:r>
              <a:rPr lang="ru-RU" dirty="0"/>
              <a:t>в одном и том же месте, то такое противоречие </a:t>
            </a:r>
            <a:r>
              <a:rPr lang="ru-RU" dirty="0" smtClean="0"/>
              <a:t>связано с </a:t>
            </a:r>
            <a:r>
              <a:rPr lang="ru-RU" dirty="0"/>
              <a:t>пространством и тогда выбирают</a:t>
            </a:r>
          </a:p>
          <a:p>
            <a:pPr marL="0" indent="0" algn="just">
              <a:buNone/>
            </a:pPr>
            <a:r>
              <a:rPr lang="ru-RU" b="1" dirty="0"/>
              <a:t>Принцип №2 </a:t>
            </a:r>
            <a:r>
              <a:rPr lang="ru-RU" dirty="0"/>
              <a:t>- «РАЗНЕСЕНИЕ ПРОТИВОРЕЧИВЫХ ТРЕБОВАНИЙ ВО</a:t>
            </a:r>
          </a:p>
          <a:p>
            <a:pPr marL="0" indent="0" algn="just">
              <a:buNone/>
            </a:pPr>
            <a:r>
              <a:rPr lang="ru-RU" dirty="0"/>
              <a:t>ВРЕМЕНИ ФУНКЦИОНИРОВАНИЯ ОБЪЕКТА»</a:t>
            </a:r>
          </a:p>
          <a:p>
            <a:pPr marL="0" indent="0" algn="just">
              <a:buNone/>
            </a:pPr>
            <a:r>
              <a:rPr lang="ru-RU" dirty="0"/>
              <a:t>(Практическое использование принципа показывается в шаге 7.2</a:t>
            </a:r>
            <a:r>
              <a:rPr lang="ru-RU" dirty="0" smtClean="0"/>
              <a:t>).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b="1" u="sng" dirty="0"/>
              <a:t>ПРАВИЛО 3</a:t>
            </a:r>
          </a:p>
          <a:p>
            <a:pPr marL="0" indent="0" algn="just">
              <a:buNone/>
            </a:pPr>
            <a:r>
              <a:rPr lang="ru-RU" dirty="0"/>
              <a:t>Если от элемента (шаг 6.1.) требуется проявить </a:t>
            </a:r>
            <a:r>
              <a:rPr lang="ru-RU" dirty="0" smtClean="0"/>
              <a:t>противоречивые действия </a:t>
            </a:r>
            <a:r>
              <a:rPr lang="ru-RU" dirty="0"/>
              <a:t>в одном и том же месте и в один и тот же </a:t>
            </a:r>
            <a:r>
              <a:rPr lang="ru-RU" dirty="0" smtClean="0"/>
              <a:t>момент времени</a:t>
            </a:r>
            <a:r>
              <a:rPr lang="ru-RU" dirty="0"/>
              <a:t>, тогда </a:t>
            </a:r>
            <a:r>
              <a:rPr lang="ru-RU" dirty="0" smtClean="0"/>
              <a:t>выбирают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b="1" dirty="0"/>
              <a:t>Принцип №3 </a:t>
            </a:r>
            <a:r>
              <a:rPr lang="ru-RU" dirty="0"/>
              <a:t>- «ИЗМЕНЕНИЕ СИСТЕМНЫХ ОТНОШЕНИЙ»</a:t>
            </a:r>
          </a:p>
          <a:p>
            <a:pPr marL="0" indent="0" algn="just">
              <a:buNone/>
            </a:pPr>
            <a:r>
              <a:rPr lang="ru-RU" dirty="0"/>
              <a:t>(Практическое использование принципа показывается в шаге 7.3).</a:t>
            </a:r>
          </a:p>
          <a:p>
            <a:pPr marL="0" indent="0" algn="just">
              <a:buNone/>
            </a:pPr>
            <a:r>
              <a:rPr lang="ru-RU" dirty="0"/>
              <a:t>Для каждого элемента записать выбранный принцип </a:t>
            </a:r>
            <a:r>
              <a:rPr lang="ru-RU" dirty="0" smtClean="0"/>
              <a:t>по схеме</a:t>
            </a:r>
            <a:r>
              <a:rPr lang="ru-RU" dirty="0"/>
              <a:t>: «ДЛЯ ЗАДАЧИ № 1 ВЫБРАН ПРИНЦИП №... (указать </a:t>
            </a:r>
            <a:r>
              <a:rPr lang="ru-RU" dirty="0" smtClean="0"/>
              <a:t>принцип и </a:t>
            </a:r>
            <a:r>
              <a:rPr lang="ru-RU" dirty="0"/>
              <a:t>объяснить)». И так далее.</a:t>
            </a:r>
          </a:p>
          <a:p>
            <a:pPr marL="0" indent="0" algn="just">
              <a:buNone/>
            </a:pPr>
            <a:r>
              <a:rPr lang="ru-RU" dirty="0"/>
              <a:t>Если выбранный принцип не привел к решению, </a:t>
            </a:r>
            <a:r>
              <a:rPr lang="ru-RU" dirty="0" smtClean="0"/>
              <a:t>берется другой </a:t>
            </a:r>
            <a:r>
              <a:rPr lang="ru-RU" dirty="0"/>
              <a:t>принцип и шаги алгоритма повторяются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u="sng" dirty="0"/>
              <a:t>Примечание 14</a:t>
            </a:r>
          </a:p>
          <a:p>
            <a:pPr marL="0" indent="0" algn="just">
              <a:buNone/>
            </a:pPr>
            <a:r>
              <a:rPr lang="ru-RU" dirty="0"/>
              <a:t>Для повышения вероятности получения наиболее</a:t>
            </a:r>
          </a:p>
          <a:p>
            <a:pPr marL="0" indent="0" algn="just">
              <a:buNone/>
            </a:pPr>
            <a:r>
              <a:rPr lang="ru-RU" dirty="0"/>
              <a:t>оптимального решения рекомендуется каждую задачу проверить</a:t>
            </a:r>
          </a:p>
          <a:p>
            <a:pPr marL="0" indent="0" algn="just">
              <a:buNone/>
            </a:pPr>
            <a:r>
              <a:rPr lang="ru-RU" dirty="0"/>
              <a:t>по всем трем принципам разрешения противоречий.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31297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7937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/>
              <a:t>ЧАСТЬ 7</a:t>
            </a:r>
            <a:br>
              <a:rPr lang="ru-RU" sz="2400" b="1" dirty="0"/>
            </a:br>
            <a:r>
              <a:rPr lang="ru-RU" sz="2400" b="1" dirty="0"/>
              <a:t>РАЗРЕШЕНИЕ ФИЗИЧЕСКИХ ПРОТИВОРЕЧИЙ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12568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dirty="0"/>
              <a:t>Цель: получить принципиальные направления возможных решений</a:t>
            </a:r>
          </a:p>
          <a:p>
            <a:pPr marL="0" indent="0" algn="just">
              <a:buNone/>
            </a:pPr>
            <a:r>
              <a:rPr lang="ru-RU" b="1" u="sng" dirty="0"/>
              <a:t>Шаг 7.1.</a:t>
            </a:r>
          </a:p>
          <a:p>
            <a:pPr marL="0" indent="0" algn="just">
              <a:buNone/>
            </a:pPr>
            <a:r>
              <a:rPr lang="ru-RU" b="1" dirty="0"/>
              <a:t>Формулирование задачи с </a:t>
            </a:r>
            <a:r>
              <a:rPr lang="ru-RU" b="1" dirty="0" smtClean="0"/>
              <a:t>использованием принципа </a:t>
            </a:r>
            <a:r>
              <a:rPr lang="ru-RU" b="1" dirty="0"/>
              <a:t>разнесения </a:t>
            </a:r>
            <a:r>
              <a:rPr lang="ru-RU" b="1" dirty="0" smtClean="0"/>
              <a:t>противоречивых требований </a:t>
            </a:r>
            <a:r>
              <a:rPr lang="ru-RU" b="1" dirty="0"/>
              <a:t>в пространстве объекта</a:t>
            </a:r>
          </a:p>
          <a:p>
            <a:pPr marL="0" indent="0" algn="just">
              <a:buNone/>
            </a:pPr>
            <a:r>
              <a:rPr lang="ru-RU" dirty="0"/>
              <a:t>Если для элемента на шаге 6.2 выбран принцип №</a:t>
            </a:r>
            <a:r>
              <a:rPr lang="ru-RU" dirty="0" smtClean="0"/>
              <a:t>1 «РАЗНЕСЕНИЕ </a:t>
            </a:r>
            <a:r>
              <a:rPr lang="ru-RU" dirty="0"/>
              <a:t>ПРОТИВОРЕЧИВЫХ ТРЕБОВАНИЙ </a:t>
            </a:r>
            <a:r>
              <a:rPr lang="ru-RU" dirty="0" smtClean="0"/>
              <a:t>В ПРОСТРАНСТВЕ</a:t>
            </a:r>
            <a:r>
              <a:rPr lang="ru-RU" dirty="0"/>
              <a:t>», то задача составляется по следующей схеме:</a:t>
            </a:r>
          </a:p>
          <a:p>
            <a:pPr marL="0" indent="0" algn="just">
              <a:buNone/>
            </a:pPr>
            <a:r>
              <a:rPr lang="ru-RU" dirty="0"/>
              <a:t>«</a:t>
            </a:r>
            <a:r>
              <a:rPr lang="ru-RU" b="1" dirty="0"/>
              <a:t>ЭЛЕМЕНТ</a:t>
            </a:r>
            <a:r>
              <a:rPr lang="ru-RU" dirty="0"/>
              <a:t>…(указать из шага 5.2 элемент, </a:t>
            </a:r>
            <a:r>
              <a:rPr lang="ru-RU" dirty="0" smtClean="0"/>
              <a:t>испытывающий противоречивые </a:t>
            </a:r>
            <a:r>
              <a:rPr lang="ru-RU" dirty="0"/>
              <a:t>требования) </a:t>
            </a:r>
            <a:r>
              <a:rPr lang="ru-RU" b="1" dirty="0"/>
              <a:t>РАЗДЕЛЯЕТСЯ НА ДВЕ ЧАСТИ</a:t>
            </a:r>
            <a:r>
              <a:rPr lang="ru-RU" dirty="0"/>
              <a:t>.</a:t>
            </a:r>
          </a:p>
          <a:p>
            <a:pPr marL="0" indent="0" algn="just">
              <a:buNone/>
            </a:pPr>
            <a:r>
              <a:rPr lang="ru-RU" b="1" dirty="0"/>
              <a:t>ОДНА ЧАСТЬ</a:t>
            </a:r>
            <a:r>
              <a:rPr lang="ru-RU" dirty="0"/>
              <a:t>…(указать из шага 6.1 ПЕРВОЕ </a:t>
            </a:r>
            <a:r>
              <a:rPr lang="ru-RU" dirty="0" smtClean="0"/>
              <a:t>физическое состояние </a:t>
            </a:r>
            <a:r>
              <a:rPr lang="ru-RU" dirty="0"/>
              <a:t>элемента), </a:t>
            </a:r>
            <a:r>
              <a:rPr lang="ru-RU" b="1" dirty="0"/>
              <a:t>А ДРУГАЯ ЧАСТЬ, ИСПОЛЬЗУЯ</a:t>
            </a:r>
            <a:r>
              <a:rPr lang="ru-RU" dirty="0"/>
              <a:t>...(</a:t>
            </a:r>
            <a:r>
              <a:rPr lang="ru-RU" dirty="0" smtClean="0"/>
              <a:t>указать из </a:t>
            </a:r>
            <a:r>
              <a:rPr lang="ru-RU" dirty="0"/>
              <a:t>шага 5.3 прилегающий вещественный ресурс</a:t>
            </a:r>
            <a:r>
              <a:rPr lang="ru-RU" dirty="0" smtClean="0"/>
              <a:t>), </a:t>
            </a:r>
            <a:r>
              <a:rPr lang="ru-RU" b="1" dirty="0" smtClean="0"/>
              <a:t>ВЫПОЛНЯЕТ</a:t>
            </a:r>
            <a:r>
              <a:rPr lang="ru-RU" dirty="0"/>
              <a:t>...(указать из шага 6.1 ВТОРОЕ </a:t>
            </a:r>
            <a:r>
              <a:rPr lang="ru-RU" dirty="0" smtClean="0"/>
              <a:t>физическое состояние </a:t>
            </a:r>
            <a:r>
              <a:rPr lang="ru-RU" dirty="0"/>
              <a:t>того же элемента), </a:t>
            </a:r>
            <a:r>
              <a:rPr lang="ru-RU" b="1" dirty="0"/>
              <a:t>НЕ ДОПУСКАЯ </a:t>
            </a:r>
            <a:r>
              <a:rPr lang="ru-RU" dirty="0"/>
              <a:t>... (указать из </a:t>
            </a:r>
            <a:r>
              <a:rPr lang="ru-RU" dirty="0" smtClean="0"/>
              <a:t>шага 3.1 </a:t>
            </a:r>
            <a:r>
              <a:rPr lang="ru-RU" dirty="0"/>
              <a:t>Нежелательное Явление)».</a:t>
            </a:r>
          </a:p>
          <a:p>
            <a:pPr marL="0" indent="0" algn="just">
              <a:buNone/>
            </a:pPr>
            <a:r>
              <a:rPr lang="ru-RU" dirty="0"/>
              <a:t>Составить тексты других задач, для которых </a:t>
            </a:r>
            <a:r>
              <a:rPr lang="ru-RU" dirty="0" smtClean="0"/>
              <a:t>выбран принцип </a:t>
            </a:r>
            <a:r>
              <a:rPr lang="ru-RU" dirty="0"/>
              <a:t>№ 1.</a:t>
            </a:r>
          </a:p>
          <a:p>
            <a:pPr marL="0" indent="0" algn="just">
              <a:buNone/>
            </a:pPr>
            <a:r>
              <a:rPr lang="ru-RU" dirty="0"/>
              <a:t>Каждую задачу пояснить рисунком, в котором </a:t>
            </a:r>
            <a:r>
              <a:rPr lang="ru-RU" dirty="0" smtClean="0"/>
              <a:t>показать принцип </a:t>
            </a:r>
            <a:r>
              <a:rPr lang="ru-RU" dirty="0"/>
              <a:t>разрешения противоречия. В некоторых </a:t>
            </a:r>
            <a:r>
              <a:rPr lang="ru-RU" dirty="0" smtClean="0"/>
              <a:t>случаях целесообразно </a:t>
            </a:r>
            <a:r>
              <a:rPr lang="ru-RU" dirty="0"/>
              <a:t>выполнить два рисунка «КАК ЕСТЬ» и «КАК НАДО</a:t>
            </a:r>
            <a:r>
              <a:rPr lang="ru-RU" dirty="0" smtClean="0"/>
              <a:t>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08684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264696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b="1" u="sng" dirty="0"/>
              <a:t>Шаг 7.1.1.</a:t>
            </a:r>
          </a:p>
          <a:p>
            <a:pPr marL="0" indent="0" algn="just">
              <a:buNone/>
            </a:pPr>
            <a:r>
              <a:rPr lang="ru-RU" b="1" dirty="0"/>
              <a:t>Снижение инерции мышления</a:t>
            </a:r>
          </a:p>
          <a:p>
            <a:pPr marL="0" indent="0" algn="just">
              <a:buNone/>
            </a:pPr>
            <a:r>
              <a:rPr lang="ru-RU" dirty="0"/>
              <a:t>Если при выполнении шага 7.1 </a:t>
            </a:r>
            <a:r>
              <a:rPr lang="ru-RU" dirty="0" smtClean="0"/>
              <a:t>получен неудовлетворительный </a:t>
            </a:r>
            <a:r>
              <a:rPr lang="ru-RU" dirty="0"/>
              <a:t>результат, его повторяют, но </a:t>
            </a:r>
            <a:r>
              <a:rPr lang="ru-RU" dirty="0" smtClean="0"/>
              <a:t>с использованием </a:t>
            </a:r>
            <a:r>
              <a:rPr lang="ru-RU" dirty="0"/>
              <a:t>метода Моделирования </a:t>
            </a:r>
            <a:r>
              <a:rPr lang="ru-RU" dirty="0" smtClean="0"/>
              <a:t>Маленькими Человечками </a:t>
            </a:r>
            <a:r>
              <a:rPr lang="ru-RU" dirty="0"/>
              <a:t>- ММЧ (смотрите приложение № 11). </a:t>
            </a:r>
            <a:r>
              <a:rPr lang="ru-RU" dirty="0" smtClean="0"/>
              <a:t>При необходимости </a:t>
            </a:r>
            <a:r>
              <a:rPr lang="ru-RU" dirty="0"/>
              <a:t>выполняется два рисунка - «Как есть» и «</a:t>
            </a:r>
            <a:r>
              <a:rPr lang="ru-RU" dirty="0" smtClean="0"/>
              <a:t>Как надо</a:t>
            </a:r>
            <a:r>
              <a:rPr lang="ru-RU" dirty="0"/>
              <a:t>». Затем, применяя обычные инженерные и </a:t>
            </a:r>
            <a:r>
              <a:rPr lang="ru-RU" dirty="0" smtClean="0"/>
              <a:t>конструкторские знания</a:t>
            </a:r>
            <a:r>
              <a:rPr lang="ru-RU" dirty="0"/>
              <a:t>, прорабатывают реальный вариант конструкции «</a:t>
            </a:r>
            <a:r>
              <a:rPr lang="ru-RU" dirty="0" smtClean="0"/>
              <a:t>Как надо</a:t>
            </a:r>
            <a:r>
              <a:rPr lang="ru-RU" dirty="0"/>
              <a:t>», заменяя «маленьких человечков» теми </a:t>
            </a:r>
            <a:r>
              <a:rPr lang="ru-RU" dirty="0" smtClean="0"/>
              <a:t>веществами, которые </a:t>
            </a:r>
            <a:r>
              <a:rPr lang="ru-RU" dirty="0"/>
              <a:t>имеются в оперативной зоне или взятыми со стороны.</a:t>
            </a:r>
          </a:p>
          <a:p>
            <a:pPr marL="0" indent="0" algn="just">
              <a:buNone/>
            </a:pPr>
            <a:r>
              <a:rPr lang="ru-RU" b="1" u="sng" dirty="0"/>
              <a:t>Шаг 7.2.</a:t>
            </a:r>
          </a:p>
          <a:p>
            <a:pPr marL="0" indent="0" algn="just">
              <a:buNone/>
            </a:pPr>
            <a:r>
              <a:rPr lang="ru-RU" b="1" dirty="0"/>
              <a:t>Формулирование задачи с </a:t>
            </a:r>
            <a:r>
              <a:rPr lang="ru-RU" b="1" dirty="0" smtClean="0"/>
              <a:t>использованием принципа </a:t>
            </a:r>
            <a:r>
              <a:rPr lang="ru-RU" b="1" dirty="0"/>
              <a:t>разнесения </a:t>
            </a:r>
            <a:r>
              <a:rPr lang="ru-RU" b="1" dirty="0" smtClean="0"/>
              <a:t>противоречивых требований </a:t>
            </a:r>
            <a:r>
              <a:rPr lang="ru-RU" b="1" dirty="0"/>
              <a:t>во времени </a:t>
            </a:r>
            <a:r>
              <a:rPr lang="ru-RU" b="1" dirty="0" smtClean="0"/>
              <a:t>функционирования объекта</a:t>
            </a:r>
            <a:endParaRPr lang="ru-RU" b="1" dirty="0"/>
          </a:p>
          <a:p>
            <a:pPr marL="0" indent="0" algn="just">
              <a:buNone/>
            </a:pPr>
            <a:r>
              <a:rPr lang="ru-RU" dirty="0"/>
              <a:t>Если для элемента в шаге 6.3. выбран принцип № 2 </a:t>
            </a:r>
            <a:r>
              <a:rPr lang="ru-RU" dirty="0" smtClean="0"/>
              <a:t>- «</a:t>
            </a:r>
            <a:r>
              <a:rPr lang="ru-RU" dirty="0"/>
              <a:t>РАЗНЕСЕНИЕ ПРОТИВОРЕЧИВЫХ ТРЕБОВАНИЙ ВО ВРЕМЕНИ», </a:t>
            </a:r>
            <a:r>
              <a:rPr lang="ru-RU" dirty="0" smtClean="0"/>
              <a:t>то задача </a:t>
            </a:r>
            <a:r>
              <a:rPr lang="ru-RU" dirty="0"/>
              <a:t>составляется по следующей схеме:</a:t>
            </a:r>
          </a:p>
          <a:p>
            <a:pPr marL="0" indent="0" algn="just">
              <a:buNone/>
            </a:pPr>
            <a:r>
              <a:rPr lang="ru-RU" dirty="0"/>
              <a:t>«</a:t>
            </a:r>
            <a:r>
              <a:rPr lang="ru-RU" b="1" dirty="0"/>
              <a:t>ЭЛЕМЕНТ</a:t>
            </a:r>
            <a:r>
              <a:rPr lang="ru-RU" dirty="0"/>
              <a:t>...(указать из шага 5.2 элемент, </a:t>
            </a:r>
            <a:r>
              <a:rPr lang="ru-RU" dirty="0" smtClean="0"/>
              <a:t>испытывающий противоречивые </a:t>
            </a:r>
            <a:r>
              <a:rPr lang="ru-RU" dirty="0"/>
              <a:t>требования) </a:t>
            </a:r>
            <a:r>
              <a:rPr lang="ru-RU" b="1" dirty="0"/>
              <a:t>В ОДНО ВРЕМЯ</a:t>
            </a:r>
            <a:r>
              <a:rPr lang="ru-RU" dirty="0"/>
              <a:t>...(указать из </a:t>
            </a:r>
            <a:r>
              <a:rPr lang="ru-RU" dirty="0" smtClean="0"/>
              <a:t>шага 6.1</a:t>
            </a:r>
            <a:r>
              <a:rPr lang="ru-RU" dirty="0"/>
              <a:t>. его ПЕРВОЕ физическое состояние (свойство)), </a:t>
            </a:r>
            <a:r>
              <a:rPr lang="ru-RU" b="1" dirty="0"/>
              <a:t>А В </a:t>
            </a:r>
            <a:r>
              <a:rPr lang="ru-RU" b="1" dirty="0" smtClean="0"/>
              <a:t>ДРУГОЕ ВРЕМЯ</a:t>
            </a:r>
            <a:r>
              <a:rPr lang="ru-RU" b="1" dirty="0"/>
              <a:t>, ИСПОЛЬЗУЯ</a:t>
            </a:r>
            <a:r>
              <a:rPr lang="ru-RU" dirty="0"/>
              <a:t>...(указать из шага 5.3 </a:t>
            </a:r>
            <a:r>
              <a:rPr lang="ru-RU" dirty="0" smtClean="0"/>
              <a:t>прилегающий вещественный </a:t>
            </a:r>
            <a:r>
              <a:rPr lang="ru-RU" dirty="0"/>
              <a:t>или полевой ресурс или ресурс </a:t>
            </a:r>
            <a:r>
              <a:rPr lang="ru-RU" dirty="0" smtClean="0"/>
              <a:t>ближайшей надсистемы </a:t>
            </a:r>
            <a:r>
              <a:rPr lang="ru-RU" dirty="0"/>
              <a:t>(шаг 4.5.)) </a:t>
            </a:r>
            <a:r>
              <a:rPr lang="ru-RU" b="1" dirty="0"/>
              <a:t>ВЫПОЛНЯЕТ </a:t>
            </a:r>
            <a:r>
              <a:rPr lang="ru-RU" dirty="0"/>
              <a:t>... (указать из шага 6.1</a:t>
            </a:r>
          </a:p>
          <a:p>
            <a:pPr marL="0" indent="0" algn="just">
              <a:buNone/>
            </a:pPr>
            <a:r>
              <a:rPr lang="ru-RU" dirty="0"/>
              <a:t>ВТОРОЕ физическое состояние(свойство)) </a:t>
            </a:r>
            <a:r>
              <a:rPr lang="ru-RU" b="1" dirty="0"/>
              <a:t>И НЕ ДОПУСКАЕТ </a:t>
            </a:r>
            <a:r>
              <a:rPr lang="ru-RU" dirty="0" smtClean="0"/>
              <a:t>... (</a:t>
            </a:r>
            <a:r>
              <a:rPr lang="ru-RU" dirty="0"/>
              <a:t>указать из шага 3.1 Нежелательное Явление</a:t>
            </a:r>
            <a:r>
              <a:rPr lang="ru-RU" dirty="0" smtClean="0"/>
              <a:t>)». Составить </a:t>
            </a:r>
            <a:r>
              <a:rPr lang="ru-RU" dirty="0"/>
              <a:t>тексты других задач, для которых </a:t>
            </a:r>
            <a:r>
              <a:rPr lang="ru-RU" dirty="0" smtClean="0"/>
              <a:t>выбран принцип </a:t>
            </a:r>
            <a:r>
              <a:rPr lang="ru-RU" dirty="0"/>
              <a:t>№ 2. Каждую задачу пояснить рисунком, в котором</a:t>
            </a:r>
          </a:p>
          <a:p>
            <a:pPr marL="0" indent="0" algn="just">
              <a:buNone/>
            </a:pPr>
            <a:r>
              <a:rPr lang="ru-RU" dirty="0"/>
              <a:t>показывается принцип разрешения противоречия.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20550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2832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u="sng" dirty="0"/>
              <a:t>Примечание 15</a:t>
            </a:r>
          </a:p>
          <a:p>
            <a:pPr marL="0" indent="0" algn="just">
              <a:buNone/>
            </a:pPr>
            <a:r>
              <a:rPr lang="ru-RU" sz="1800" dirty="0"/>
              <a:t>Если с помощью ресурсов, взятых из прилегающей </a:t>
            </a:r>
            <a:r>
              <a:rPr lang="ru-RU" sz="1800" dirty="0" smtClean="0"/>
              <a:t>зоны (шаг </a:t>
            </a:r>
            <a:r>
              <a:rPr lang="ru-RU" sz="1800" dirty="0"/>
              <a:t>5.З), не получен удовлетворительный результат, </a:t>
            </a:r>
            <a:r>
              <a:rPr lang="ru-RU" sz="1800" dirty="0" smtClean="0"/>
              <a:t>используют другие </a:t>
            </a:r>
            <a:r>
              <a:rPr lang="ru-RU" sz="1800" dirty="0"/>
              <a:t>ресурсы, выделенные на шаге 4 5, и ресурсы </a:t>
            </a:r>
            <a:r>
              <a:rPr lang="ru-RU" sz="1800" dirty="0" smtClean="0"/>
              <a:t>ближайших надсистем.</a:t>
            </a:r>
          </a:p>
          <a:p>
            <a:pPr marL="0" indent="0" algn="just">
              <a:buNone/>
            </a:pPr>
            <a:r>
              <a:rPr lang="ru-RU" sz="1800" dirty="0"/>
              <a:t>ДЛЯ СНИЖЕНИЯ ИНЕРЦИИ МЫШЛЕНИЯ ВЫПОЛНЯЕТСЯ ШАГ 7. 1.1</a:t>
            </a:r>
            <a:r>
              <a:rPr lang="ru-RU" sz="1800" dirty="0" smtClean="0"/>
              <a:t>.</a:t>
            </a:r>
          </a:p>
          <a:p>
            <a:pPr marL="0" indent="0" algn="just">
              <a:buNone/>
            </a:pPr>
            <a:endParaRPr lang="ru-RU" sz="1800" dirty="0"/>
          </a:p>
          <a:p>
            <a:pPr marL="0" indent="0" algn="just">
              <a:buNone/>
            </a:pPr>
            <a:r>
              <a:rPr lang="ru-RU" sz="1800" b="1" u="sng" dirty="0"/>
              <a:t>Шаг 7. 3.</a:t>
            </a:r>
          </a:p>
          <a:p>
            <a:pPr marL="0" indent="0" algn="just">
              <a:buNone/>
            </a:pPr>
            <a:r>
              <a:rPr lang="ru-RU" sz="1800" b="1" dirty="0"/>
              <a:t>Формулирование задачи с </a:t>
            </a:r>
            <a:r>
              <a:rPr lang="ru-RU" sz="1800" b="1" dirty="0" smtClean="0"/>
              <a:t>использованием принципа </a:t>
            </a:r>
            <a:r>
              <a:rPr lang="ru-RU" sz="1800" b="1" dirty="0"/>
              <a:t>разрешения противоречий </a:t>
            </a:r>
            <a:r>
              <a:rPr lang="ru-RU" sz="1800" b="1" dirty="0" smtClean="0"/>
              <a:t>путем изменения </a:t>
            </a:r>
            <a:r>
              <a:rPr lang="ru-RU" sz="1800" b="1" dirty="0"/>
              <a:t>системных отношений</a:t>
            </a:r>
          </a:p>
          <a:p>
            <a:pPr marL="0" indent="0" algn="just">
              <a:buNone/>
            </a:pPr>
            <a:r>
              <a:rPr lang="ru-RU" sz="1800" dirty="0"/>
              <a:t>Если для элемента на шаге 6.3 выбран принцип № 3 </a:t>
            </a:r>
            <a:r>
              <a:rPr lang="ru-RU" sz="1800" dirty="0" smtClean="0"/>
              <a:t>– «</a:t>
            </a:r>
            <a:r>
              <a:rPr lang="ru-RU" sz="1800" dirty="0"/>
              <a:t>ИЗМЕНЕНИЕ СИСТЕМНЫХ ОТНОШЕНИЙ», то задача </a:t>
            </a:r>
            <a:r>
              <a:rPr lang="ru-RU" sz="1800" dirty="0" smtClean="0"/>
              <a:t>формулируется по </a:t>
            </a:r>
            <a:r>
              <a:rPr lang="ru-RU" sz="1800" dirty="0"/>
              <a:t>следующим вариантам</a:t>
            </a:r>
            <a:r>
              <a:rPr lang="ru-RU" sz="1800" dirty="0" smtClean="0"/>
              <a:t>:</a:t>
            </a:r>
          </a:p>
          <a:p>
            <a:pPr marL="0" indent="0" algn="just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6741042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b="1" dirty="0"/>
              <a:t>ВАРИАНТ №1 </a:t>
            </a:r>
            <a:r>
              <a:rPr lang="ru-RU" dirty="0"/>
              <a:t>- ИСПОЛЬЗОВАНИЕ ВОЗМОЖНОСТЕЙ ПОЛИСИСТЕМЫ.</a:t>
            </a:r>
          </a:p>
          <a:p>
            <a:pPr marL="0" indent="0" algn="just">
              <a:buNone/>
            </a:pPr>
            <a:r>
              <a:rPr lang="ru-RU" dirty="0"/>
              <a:t>«</a:t>
            </a:r>
            <a:r>
              <a:rPr lang="ru-RU" b="1" dirty="0"/>
              <a:t>ЭЛЕМЕНТ </a:t>
            </a:r>
            <a:r>
              <a:rPr lang="ru-RU" dirty="0"/>
              <a:t>... (указать из шага 5.2 элемент, испытывающий противоречивые требования), </a:t>
            </a:r>
            <a:r>
              <a:rPr lang="ru-RU" b="1" dirty="0"/>
              <a:t>ИСПОЛЬЗУЯ </a:t>
            </a:r>
            <a:r>
              <a:rPr lang="ru-RU" dirty="0"/>
              <a:t>... (указать из шага 5.3 прилегающий ресурс или ресурс из ближайшей надсистемы (шаг 4.5)), </a:t>
            </a:r>
            <a:r>
              <a:rPr lang="ru-RU" b="1" dirty="0"/>
              <a:t>СТАНОВИТСЯ ПОЛИСИСТЕМОЙ И ВЫПОЛНЯЕТ </a:t>
            </a:r>
            <a:r>
              <a:rPr lang="ru-RU" dirty="0"/>
              <a:t>... (указать из шага 6.1 ВТОРОЕ физическое состояние/свойство), </a:t>
            </a:r>
            <a:r>
              <a:rPr lang="ru-RU" b="1" dirty="0"/>
              <a:t>НЕ ДОПУСКАЯ </a:t>
            </a:r>
            <a:r>
              <a:rPr lang="ru-RU" dirty="0"/>
              <a:t>... (указать из шага 3.1 Нежелательное Явление)».</a:t>
            </a:r>
          </a:p>
          <a:p>
            <a:pPr marL="0" indent="0" algn="just">
              <a:buNone/>
            </a:pPr>
            <a:r>
              <a:rPr lang="ru-RU" dirty="0"/>
              <a:t>Составить тексты других задач, для которых выбран принцип № 3, вариант 1.</a:t>
            </a:r>
          </a:p>
          <a:p>
            <a:pPr marL="0" indent="0" algn="just">
              <a:buNone/>
            </a:pPr>
            <a:r>
              <a:rPr lang="ru-RU" dirty="0"/>
              <a:t>Каждую задачу пояснить рисунком, в котором показывается принцип разрешения противоречия.</a:t>
            </a:r>
          </a:p>
          <a:p>
            <a:pPr marL="0" indent="0" algn="just">
              <a:buNone/>
            </a:pPr>
            <a:r>
              <a:rPr lang="ru-RU" dirty="0"/>
              <a:t>ДЛЯ СНИЖЕНИЯ ИНЕРЦИИ МЫШЛЕНИЯ ВЫПОЛНЯЕТСЯ ШАГ 7. 1.1.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7815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9627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u="sng" dirty="0"/>
              <a:t>Часть 5</a:t>
            </a:r>
          </a:p>
          <a:p>
            <a:pPr marL="0" indent="0">
              <a:buNone/>
            </a:pPr>
            <a:r>
              <a:rPr lang="ru-RU" b="1" dirty="0"/>
              <a:t>ФОРМУЛИРОВАНИЕ ИДЕАЛЬНОГО КОНЕЧНОГО</a:t>
            </a:r>
          </a:p>
          <a:p>
            <a:pPr marL="0" indent="0">
              <a:buNone/>
            </a:pPr>
            <a:r>
              <a:rPr lang="ru-RU" b="1" dirty="0"/>
              <a:t>РЕЗУЛЬТАТА</a:t>
            </a:r>
          </a:p>
          <a:p>
            <a:pPr marL="0" indent="0">
              <a:buNone/>
            </a:pPr>
            <a:r>
              <a:rPr lang="ru-RU" dirty="0"/>
              <a:t>Цель: составить формализованные тексты задач.</a:t>
            </a:r>
          </a:p>
          <a:p>
            <a:pPr marL="0" indent="0">
              <a:buNone/>
            </a:pPr>
            <a:r>
              <a:rPr lang="ru-RU" u="sng" dirty="0"/>
              <a:t>Часть 6</a:t>
            </a:r>
          </a:p>
          <a:p>
            <a:pPr marL="0" indent="0">
              <a:buNone/>
            </a:pPr>
            <a:r>
              <a:rPr lang="ru-RU" b="1" dirty="0"/>
              <a:t>ФОРМУЛИРОВАНИЕ ФИЗИЧЕСКИХ ПРОТИВОРЕЧИЙ</a:t>
            </a:r>
          </a:p>
          <a:p>
            <a:pPr marL="0" indent="0">
              <a:buNone/>
            </a:pPr>
            <a:r>
              <a:rPr lang="ru-RU" dirty="0"/>
              <a:t>Цель: выявить физические противоречия и выбрать принцип их</a:t>
            </a:r>
          </a:p>
          <a:p>
            <a:pPr marL="0" indent="0">
              <a:buNone/>
            </a:pPr>
            <a:r>
              <a:rPr lang="ru-RU" dirty="0"/>
              <a:t>разрешения.</a:t>
            </a:r>
          </a:p>
          <a:p>
            <a:pPr marL="0" indent="0">
              <a:buNone/>
            </a:pPr>
            <a:r>
              <a:rPr lang="ru-RU" u="sng" dirty="0"/>
              <a:t>Часть 7</a:t>
            </a:r>
          </a:p>
          <a:p>
            <a:pPr marL="0" indent="0">
              <a:buNone/>
            </a:pPr>
            <a:r>
              <a:rPr lang="ru-RU" b="1" dirty="0"/>
              <a:t>РАЗРЕШЕНИЕ ФИЗИЧЕСКИХ ПРОТИВОРЕЧИЙ</a:t>
            </a:r>
          </a:p>
          <a:p>
            <a:pPr marL="0" indent="0">
              <a:buNone/>
            </a:pPr>
            <a:r>
              <a:rPr lang="ru-RU" dirty="0"/>
              <a:t>Цель: получить принципиальное направление решения задачи</a:t>
            </a:r>
          </a:p>
          <a:p>
            <a:pPr marL="0" indent="0">
              <a:buNone/>
            </a:pPr>
            <a:r>
              <a:rPr lang="ru-RU" u="sng" dirty="0"/>
              <a:t>Часть 8</a:t>
            </a:r>
          </a:p>
          <a:p>
            <a:pPr marL="0" indent="0">
              <a:buNone/>
            </a:pPr>
            <a:r>
              <a:rPr lang="ru-RU" b="1" dirty="0"/>
              <a:t>АНАЛИЗ ПОЛУЧЕННЫХ РЕШЕНИЙ</a:t>
            </a:r>
          </a:p>
          <a:p>
            <a:pPr marL="0" indent="0">
              <a:buNone/>
            </a:pPr>
            <a:r>
              <a:rPr lang="ru-RU" dirty="0"/>
              <a:t>Цель: выбрать из полученных решений наиболее оптимальное.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827946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764704"/>
            <a:ext cx="8229600" cy="578430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b="1" dirty="0"/>
              <a:t>ВАРИАНТ № 2 </a:t>
            </a:r>
            <a:r>
              <a:rPr lang="ru-RU" sz="2000" dirty="0"/>
              <a:t>- ИСПОЛЬЗОВАНИЕ ВОЗМОЖНОСТЕЙ АНТИСИСТЕМЫ</a:t>
            </a:r>
          </a:p>
          <a:p>
            <a:pPr marL="0" indent="0" algn="just">
              <a:buNone/>
            </a:pPr>
            <a:r>
              <a:rPr lang="ru-RU" sz="2000" dirty="0"/>
              <a:t>«</a:t>
            </a:r>
            <a:r>
              <a:rPr lang="ru-RU" sz="2000" b="1" dirty="0"/>
              <a:t>ЧАСТЬ ЭЛЕМЕНТА</a:t>
            </a:r>
            <a:r>
              <a:rPr lang="ru-RU" sz="2000" dirty="0"/>
              <a:t>...(указать из шага 5.2 элемент, испытывающий противоречивые требования,), </a:t>
            </a:r>
            <a:r>
              <a:rPr lang="ru-RU" sz="2000" b="1" dirty="0"/>
              <a:t>ИСПОЛЬЗУЯ</a:t>
            </a:r>
            <a:r>
              <a:rPr lang="ru-RU" sz="2000" dirty="0"/>
              <a:t>... (указать из шага 5.3. прилегающий ресурс), </a:t>
            </a:r>
            <a:r>
              <a:rPr lang="ru-RU" sz="2000" b="1" dirty="0"/>
              <a:t>СТАНОВИТСЯ</a:t>
            </a:r>
          </a:p>
          <a:p>
            <a:pPr marL="0" indent="0" algn="just">
              <a:buNone/>
            </a:pPr>
            <a:r>
              <a:rPr lang="ru-RU" sz="2000" b="1" dirty="0"/>
              <a:t>АНТИСИСТЕМОЙ И ВЫПОЛНЯЕТ </a:t>
            </a:r>
            <a:r>
              <a:rPr lang="ru-RU" sz="2000" dirty="0"/>
              <a:t>... (указать из шага 6.1 второе физическое состояние/свойство), </a:t>
            </a:r>
            <a:r>
              <a:rPr lang="ru-RU" sz="2000" b="1" dirty="0"/>
              <a:t>НЕ ДОПУСКАЯ</a:t>
            </a:r>
            <a:r>
              <a:rPr lang="ru-RU" sz="2000" dirty="0"/>
              <a:t>... (указать из шага 3.1. Нежелательное Явление)».</a:t>
            </a:r>
          </a:p>
          <a:p>
            <a:pPr marL="0" indent="0" algn="just">
              <a:buNone/>
            </a:pPr>
            <a:r>
              <a:rPr lang="ru-RU" sz="2000" dirty="0" smtClean="0"/>
              <a:t>Составить тексты других задач, для которых выбран принцип № 3, вариант 2.</a:t>
            </a:r>
          </a:p>
          <a:p>
            <a:pPr marL="0" indent="0" algn="just">
              <a:buNone/>
            </a:pPr>
            <a:r>
              <a:rPr lang="ru-RU" sz="2000" dirty="0" smtClean="0"/>
              <a:t>Каждую задачу пояснить рисунком, в котором показывается принцип разрешения противоречия.</a:t>
            </a:r>
          </a:p>
          <a:p>
            <a:pPr marL="0" indent="0" algn="just">
              <a:buNone/>
            </a:pPr>
            <a:r>
              <a:rPr lang="ru-RU" sz="2000" dirty="0" smtClean="0"/>
              <a:t>ДЛЯ СНИЖЕНИЯ ИНЕРЦИИ МЫШЛЕНИЯ ВЫПОЛНЯЕТСЯ ШАГ 7. 1.1.</a:t>
            </a:r>
          </a:p>
          <a:p>
            <a:pPr marL="0" indent="0" algn="just">
              <a:buNone/>
            </a:pPr>
            <a:endParaRPr lang="ru-RU" sz="1700" dirty="0" smtClean="0"/>
          </a:p>
          <a:p>
            <a:pPr marL="0" indent="0" algn="just">
              <a:buNone/>
            </a:pPr>
            <a:endParaRPr lang="ru-RU" sz="1700" dirty="0"/>
          </a:p>
        </p:txBody>
      </p:sp>
    </p:spTree>
    <p:extLst>
      <p:ext uri="{BB962C8B-B14F-4D97-AF65-F5344CB8AC3E}">
        <p14:creationId xmlns:p14="http://schemas.microsoft.com/office/powerpoint/2010/main" val="177538963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28320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b="1" dirty="0"/>
              <a:t>ВАРИАНТ №3 </a:t>
            </a:r>
            <a:r>
              <a:rPr lang="ru-RU" dirty="0"/>
              <a:t>- ИСПОЛЬЗОВАНИЕ ВОЗМОЖНОСТЕЙ, ВОЗНИКАЮЩИХ ПРИ СМЕНЕ АГРЕГАТНОГО СОСТОЯНИЯ</a:t>
            </a:r>
          </a:p>
          <a:p>
            <a:pPr marL="0" indent="0" algn="just">
              <a:buNone/>
            </a:pPr>
            <a:r>
              <a:rPr lang="ru-RU" dirty="0"/>
              <a:t>«</a:t>
            </a:r>
            <a:r>
              <a:rPr lang="ru-RU" b="1" dirty="0"/>
              <a:t>ЭЛЕМЕНТ </a:t>
            </a:r>
            <a:r>
              <a:rPr lang="ru-RU" dirty="0"/>
              <a:t>... (указать из шага 5.2 элемент, испытывающий противоречивые требования), </a:t>
            </a:r>
            <a:r>
              <a:rPr lang="ru-RU" b="1" dirty="0"/>
              <a:t>ИСПОЛЬЗУЯ </a:t>
            </a:r>
            <a:r>
              <a:rPr lang="ru-RU" dirty="0"/>
              <a:t>... (указать из шага 5.3 прилегающий ресурс), </a:t>
            </a:r>
            <a:r>
              <a:rPr lang="ru-RU" b="1" dirty="0"/>
              <a:t>СТАНОВИТСЯ</a:t>
            </a:r>
            <a:r>
              <a:rPr lang="ru-RU" dirty="0"/>
              <a:t>... (указать иное агрегатное или фазовое состояние его вещества), </a:t>
            </a:r>
            <a:r>
              <a:rPr lang="ru-RU" b="1" dirty="0"/>
              <a:t>ВЫПОЛНЯЕТ</a:t>
            </a:r>
            <a:r>
              <a:rPr lang="ru-RU" dirty="0"/>
              <a:t>... (указать из шага 6.1 ВТОРОЕ физическое состояние/свойство), </a:t>
            </a:r>
            <a:r>
              <a:rPr lang="ru-RU" b="1" dirty="0"/>
              <a:t>НЕ ДОПУСКАЯ</a:t>
            </a:r>
            <a:r>
              <a:rPr lang="ru-RU" dirty="0"/>
              <a:t>... (указать из шага 3.1 Нежелательное Явление)».</a:t>
            </a:r>
          </a:p>
          <a:p>
            <a:pPr marL="0" indent="0" algn="just">
              <a:buNone/>
            </a:pPr>
            <a:r>
              <a:rPr lang="ru-RU" dirty="0"/>
              <a:t>Составить тексты других задач, для которых выбран принцип № 3, вариант 3.</a:t>
            </a:r>
          </a:p>
          <a:p>
            <a:pPr marL="0" indent="0" algn="just">
              <a:buNone/>
            </a:pPr>
            <a:r>
              <a:rPr lang="ru-RU" dirty="0"/>
              <a:t>Задачу пояснить рисунком, в котором показывается принцип разрешения противоречия.</a:t>
            </a:r>
          </a:p>
          <a:p>
            <a:pPr marL="0" indent="0" algn="just">
              <a:buNone/>
            </a:pPr>
            <a:r>
              <a:rPr lang="ru-RU" dirty="0"/>
              <a:t>ДЛЯ СНИЖЕНИЯ ИНЕРЦИИ МЫШЛЕНИЯ ВЫПОЛНЯЕТСЯ ШАГ 7.1.1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604387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640288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b="1" dirty="0"/>
              <a:t>ВАРИАНТ №4 </a:t>
            </a:r>
            <a:r>
              <a:rPr lang="ru-RU" dirty="0"/>
              <a:t>- ИСПОЛЬЗОВАНИЕ ФИЗИКО-ХИМИЧЕСКИХ ЭФФЕКТОВ.</a:t>
            </a:r>
          </a:p>
          <a:p>
            <a:pPr marL="0" indent="0" algn="just">
              <a:buNone/>
            </a:pPr>
            <a:r>
              <a:rPr lang="ru-RU" dirty="0"/>
              <a:t>«</a:t>
            </a:r>
            <a:r>
              <a:rPr lang="ru-RU" b="1" dirty="0"/>
              <a:t>ЭЛЕМЕНТ</a:t>
            </a:r>
            <a:r>
              <a:rPr lang="ru-RU" dirty="0"/>
              <a:t>... (указать из шага 5.2 элемент, испытывающий противоречивые требования), </a:t>
            </a:r>
            <a:r>
              <a:rPr lang="ru-RU" b="1" dirty="0"/>
              <a:t>ИСПОЛЬЗУЯ </a:t>
            </a:r>
            <a:r>
              <a:rPr lang="ru-RU" dirty="0"/>
              <a:t>... (указать применяемый физико-химический эффект. Краткий указатель применения физических эффектов находится в приложении №13), </a:t>
            </a:r>
            <a:r>
              <a:rPr lang="ru-RU" b="1" dirty="0"/>
              <a:t>ВЫПОЛНЯЕТ</a:t>
            </a:r>
            <a:r>
              <a:rPr lang="ru-RU" dirty="0"/>
              <a:t>... (указать из шага 6.1 ВТОРОЕ физическое состояние/свойство элемента), </a:t>
            </a:r>
            <a:r>
              <a:rPr lang="ru-RU" b="1" dirty="0"/>
              <a:t>НЕ ДОПУСКАЯ </a:t>
            </a:r>
            <a:r>
              <a:rPr lang="ru-RU" dirty="0"/>
              <a:t>(указать из шага</a:t>
            </a:r>
          </a:p>
          <a:p>
            <a:pPr marL="0" indent="0" algn="just">
              <a:buNone/>
            </a:pPr>
            <a:r>
              <a:rPr lang="ru-RU" dirty="0"/>
              <a:t>3.1 Нежелательное Явление)».</a:t>
            </a:r>
          </a:p>
          <a:p>
            <a:pPr marL="0" indent="0" algn="just">
              <a:buNone/>
            </a:pPr>
            <a:r>
              <a:rPr lang="ru-RU" dirty="0"/>
              <a:t>Составить тексты других задач, для которых выбран принцип № 3, вариант 4.</a:t>
            </a:r>
          </a:p>
          <a:p>
            <a:pPr marL="0" indent="0" algn="just">
              <a:buNone/>
            </a:pPr>
            <a:r>
              <a:rPr lang="ru-RU" dirty="0"/>
              <a:t>Каждую задачу пояснить рисунком, в котором показывается принцип разрешения противоречия.</a:t>
            </a:r>
          </a:p>
          <a:p>
            <a:pPr marL="0" indent="0" algn="just">
              <a:buNone/>
            </a:pPr>
            <a:r>
              <a:rPr lang="ru-RU" dirty="0"/>
              <a:t>ДЛЯ СНИЖЕНИЯ ИНЕРЦИИ МЫШЛЕНИЯ ВЫПОЛНЯЕТСЯ ШАГ 7.1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867263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b="1" dirty="0"/>
              <a:t>ЧАСТЬ 8</a:t>
            </a:r>
            <a:br>
              <a:rPr lang="ru-RU" sz="2400" b="1" dirty="0"/>
            </a:br>
            <a:r>
              <a:rPr lang="ru-RU" sz="2400" b="1" dirty="0"/>
              <a:t>АНАЛИЗ ПОЛУЧЕННЫХ РЕШЕНИЙ</a:t>
            </a:r>
            <a:br>
              <a:rPr lang="ru-RU" sz="2400" b="1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dirty="0"/>
              <a:t>Цель: выбрать лучшее решение и выявить задачи внедрения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b="1" u="sng" dirty="0"/>
              <a:t>Шаг 8.1.</a:t>
            </a:r>
          </a:p>
          <a:p>
            <a:pPr marL="0" indent="0" algn="just">
              <a:buNone/>
            </a:pPr>
            <a:r>
              <a:rPr lang="ru-RU" b="1" dirty="0"/>
              <a:t>Степень приближения к идеалу</a:t>
            </a:r>
          </a:p>
          <a:p>
            <a:pPr marL="0" indent="0" algn="just">
              <a:buNone/>
            </a:pPr>
            <a:r>
              <a:rPr lang="ru-RU" dirty="0"/>
              <a:t>Из всех полученных решений лучшим считается то, </a:t>
            </a:r>
            <a:r>
              <a:rPr lang="ru-RU" dirty="0" smtClean="0"/>
              <a:t>которое в </a:t>
            </a:r>
            <a:r>
              <a:rPr lang="ru-RU" dirty="0"/>
              <a:t>наибольшей степени приближено к идеалу, то есть затрачивает </a:t>
            </a:r>
            <a:r>
              <a:rPr lang="ru-RU" dirty="0" smtClean="0"/>
              <a:t>на выполнение </a:t>
            </a:r>
            <a:r>
              <a:rPr lang="ru-RU" dirty="0"/>
              <a:t>требуемой функции меньше материала, </a:t>
            </a:r>
            <a:r>
              <a:rPr lang="ru-RU" dirty="0" smtClean="0"/>
              <a:t>энергии, времени</a:t>
            </a:r>
            <a:r>
              <a:rPr lang="ru-RU" dirty="0"/>
              <a:t>.</a:t>
            </a:r>
          </a:p>
          <a:p>
            <a:pPr marL="0" indent="0" algn="just">
              <a:buNone/>
            </a:pPr>
            <a:r>
              <a:rPr lang="ru-RU" u="sng" dirty="0"/>
              <a:t>Примечание 16</a:t>
            </a:r>
          </a:p>
          <a:p>
            <a:pPr marL="0" indent="0" algn="just">
              <a:buNone/>
            </a:pPr>
            <a:r>
              <a:rPr lang="ru-RU" dirty="0"/>
              <a:t>В реальной практике не всегда решение, приближенное </a:t>
            </a:r>
            <a:r>
              <a:rPr lang="ru-RU" dirty="0" smtClean="0"/>
              <a:t>к идеалу</a:t>
            </a:r>
            <a:r>
              <a:rPr lang="ru-RU" dirty="0"/>
              <a:t>, будет считаться лучшим. Многое зависит от </a:t>
            </a:r>
            <a:r>
              <a:rPr lang="ru-RU" dirty="0" smtClean="0"/>
              <a:t>конкретных обстоятельств</a:t>
            </a:r>
            <a:r>
              <a:rPr lang="ru-RU" dirty="0"/>
              <a:t>, конъюнктуры и личных мотивов </a:t>
            </a:r>
            <a:r>
              <a:rPr lang="ru-RU" dirty="0" smtClean="0"/>
              <a:t>специалистов, принимающих </a:t>
            </a:r>
            <a:r>
              <a:rPr lang="ru-RU" dirty="0"/>
              <a:t>решение. Если для внедрения </a:t>
            </a:r>
            <a:r>
              <a:rPr lang="ru-RU" dirty="0" smtClean="0"/>
              <a:t>потребуется длительная </a:t>
            </a:r>
            <a:r>
              <a:rPr lang="ru-RU" dirty="0"/>
              <a:t>остановка технологического процесса или </a:t>
            </a:r>
            <a:r>
              <a:rPr lang="ru-RU" dirty="0" smtClean="0"/>
              <a:t>замена основных </a:t>
            </a:r>
            <a:r>
              <a:rPr lang="ru-RU" dirty="0"/>
              <a:t>материалов и комплектующих, то, скорее всего, </a:t>
            </a:r>
            <a:r>
              <a:rPr lang="ru-RU" dirty="0" smtClean="0"/>
              <a:t>такое решение </a:t>
            </a:r>
            <a:r>
              <a:rPr lang="ru-RU" dirty="0"/>
              <a:t>принято не будет. Целесообразность внедрения </a:t>
            </a:r>
            <a:r>
              <a:rPr lang="ru-RU" dirty="0" smtClean="0"/>
              <a:t>какого- либо </a:t>
            </a:r>
            <a:r>
              <a:rPr lang="ru-RU" dirty="0"/>
              <a:t>устройства определяется его </a:t>
            </a:r>
            <a:r>
              <a:rPr lang="ru-RU" dirty="0" smtClean="0"/>
              <a:t>функциональностью, экономичностью </a:t>
            </a:r>
            <a:r>
              <a:rPr lang="ru-RU" dirty="0"/>
              <a:t>и согласованностью с имеющимися системами.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267768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192688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ru-RU" b="1" u="sng" dirty="0"/>
              <a:t>Шаг </a:t>
            </a:r>
            <a:r>
              <a:rPr lang="ru-RU" b="1" u="sng" dirty="0" smtClean="0"/>
              <a:t>8.2.</a:t>
            </a:r>
            <a:endParaRPr lang="ru-RU" b="1" u="sng" dirty="0"/>
          </a:p>
          <a:p>
            <a:pPr marL="0" indent="0" algn="just">
              <a:buNone/>
            </a:pPr>
            <a:r>
              <a:rPr lang="ru-RU" b="1" dirty="0" smtClean="0"/>
              <a:t>Изменения </a:t>
            </a:r>
            <a:r>
              <a:rPr lang="ru-RU" b="1" dirty="0"/>
              <a:t>в настоящем времени</a:t>
            </a:r>
          </a:p>
          <a:p>
            <a:pPr marL="0" indent="0" algn="just">
              <a:buNone/>
            </a:pPr>
            <a:r>
              <a:rPr lang="ru-RU" dirty="0"/>
              <a:t>Проверить, какие изменения произойдут в </a:t>
            </a:r>
            <a:r>
              <a:rPr lang="ru-RU" dirty="0" smtClean="0"/>
              <a:t>настоящем времени </a:t>
            </a:r>
            <a:r>
              <a:rPr lang="ru-RU" dirty="0"/>
              <a:t>на предыдущих и последующих </a:t>
            </a:r>
            <a:r>
              <a:rPr lang="ru-RU" dirty="0" smtClean="0"/>
              <a:t>технологических операциях </a:t>
            </a:r>
            <a:r>
              <a:rPr lang="ru-RU" dirty="0"/>
              <a:t>при внедрении решения. Если изменение приводит </a:t>
            </a:r>
            <a:r>
              <a:rPr lang="ru-RU" dirty="0" smtClean="0"/>
              <a:t>к отрицательным </a:t>
            </a:r>
            <a:r>
              <a:rPr lang="ru-RU" dirty="0"/>
              <a:t>последствиям, изучить возможность их </a:t>
            </a:r>
            <a:r>
              <a:rPr lang="ru-RU" dirty="0" smtClean="0"/>
              <a:t>устранения или </a:t>
            </a:r>
            <a:r>
              <a:rPr lang="ru-RU" dirty="0"/>
              <a:t>получить новое решение.</a:t>
            </a:r>
          </a:p>
          <a:p>
            <a:pPr marL="0" indent="0" algn="just">
              <a:buNone/>
            </a:pPr>
            <a:r>
              <a:rPr lang="ru-RU" b="1" u="sng" dirty="0"/>
              <a:t>Шаг 8.3.</a:t>
            </a:r>
          </a:p>
          <a:p>
            <a:pPr marL="0" indent="0" algn="just">
              <a:buNone/>
            </a:pPr>
            <a:r>
              <a:rPr lang="ru-RU" b="1" dirty="0"/>
              <a:t>Изменения в будущем времени</a:t>
            </a:r>
          </a:p>
          <a:p>
            <a:pPr marL="0" indent="0" algn="just">
              <a:buNone/>
            </a:pPr>
            <a:r>
              <a:rPr lang="ru-RU" dirty="0"/>
              <a:t>Проверить, какие изменения могут произойти в </a:t>
            </a:r>
            <a:r>
              <a:rPr lang="ru-RU" dirty="0" smtClean="0"/>
              <a:t>будущем на </a:t>
            </a:r>
            <a:r>
              <a:rPr lang="ru-RU" dirty="0"/>
              <a:t>уровнях системы, подсистемы и надсистемы, если </a:t>
            </a:r>
            <a:r>
              <a:rPr lang="ru-RU" dirty="0" smtClean="0"/>
              <a:t>решение будет </a:t>
            </a:r>
            <a:r>
              <a:rPr lang="ru-RU" dirty="0"/>
              <a:t>внедрено. Если изменение приводит к </a:t>
            </a:r>
            <a:r>
              <a:rPr lang="ru-RU" dirty="0" smtClean="0"/>
              <a:t>отрицательным последствиям</a:t>
            </a:r>
            <a:r>
              <a:rPr lang="ru-RU" dirty="0"/>
              <a:t>, изучить возможность их устранения или получить </a:t>
            </a:r>
            <a:r>
              <a:rPr lang="ru-RU" dirty="0" smtClean="0"/>
              <a:t>новое решение</a:t>
            </a:r>
            <a:r>
              <a:rPr lang="ru-RU" dirty="0"/>
              <a:t>.</a:t>
            </a:r>
          </a:p>
          <a:p>
            <a:pPr marL="0" indent="0" algn="just">
              <a:buNone/>
            </a:pPr>
            <a:r>
              <a:rPr lang="ru-RU" b="1" u="sng" dirty="0"/>
              <a:t>Шаг 8.4.</a:t>
            </a:r>
          </a:p>
          <a:p>
            <a:pPr marL="0" indent="0" algn="just">
              <a:buNone/>
            </a:pPr>
            <a:r>
              <a:rPr lang="ru-RU" b="1" dirty="0"/>
              <a:t>Изменения при возрастании потребностей</a:t>
            </a:r>
          </a:p>
          <a:p>
            <a:pPr marL="0" indent="0" algn="just">
              <a:buNone/>
            </a:pPr>
            <a:r>
              <a:rPr lang="ru-RU" dirty="0"/>
              <a:t>Выяснить, какие проблемы могут возникнуть, </a:t>
            </a:r>
            <a:r>
              <a:rPr lang="ru-RU" dirty="0" smtClean="0"/>
              <a:t>если потребуется</a:t>
            </a:r>
            <a:r>
              <a:rPr lang="ru-RU" dirty="0"/>
              <a:t>:</a:t>
            </a:r>
          </a:p>
          <a:p>
            <a:pPr marL="0" indent="0" algn="just">
              <a:buNone/>
            </a:pPr>
            <a:r>
              <a:rPr lang="ru-RU" dirty="0"/>
              <a:t>• Увеличить производительность в два, три и более раза.</a:t>
            </a:r>
          </a:p>
          <a:p>
            <a:pPr marL="0" indent="0" algn="just">
              <a:buNone/>
            </a:pPr>
            <a:r>
              <a:rPr lang="ru-RU" dirty="0"/>
              <a:t>• Увеличить или уменьшить габаритные размеры.</a:t>
            </a:r>
          </a:p>
          <a:p>
            <a:pPr marL="0" indent="0" algn="just">
              <a:buNone/>
            </a:pPr>
            <a:r>
              <a:rPr lang="ru-RU" dirty="0"/>
              <a:t>• Снизить потребление энергии.</a:t>
            </a:r>
          </a:p>
          <a:p>
            <a:pPr marL="0" indent="0" algn="just">
              <a:buNone/>
            </a:pPr>
            <a:r>
              <a:rPr lang="ru-RU" dirty="0"/>
              <a:t>• Изменить среду или условия работы.</a:t>
            </a:r>
          </a:p>
          <a:p>
            <a:pPr marL="0" indent="0" algn="just">
              <a:buNone/>
            </a:pPr>
            <a:r>
              <a:rPr lang="ru-RU" b="1" u="sng" dirty="0"/>
              <a:t>Шаг 8.5.</a:t>
            </a:r>
          </a:p>
          <a:p>
            <a:pPr marL="0" indent="0" algn="just">
              <a:buNone/>
            </a:pPr>
            <a:r>
              <a:rPr lang="ru-RU" b="1" dirty="0"/>
              <a:t>Применение в других областях</a:t>
            </a:r>
          </a:p>
          <a:p>
            <a:pPr marL="0" indent="0" algn="just">
              <a:buNone/>
            </a:pPr>
            <a:r>
              <a:rPr lang="ru-RU" dirty="0"/>
              <a:t>Проверить, на каких иных производствах может </a:t>
            </a:r>
            <a:r>
              <a:rPr lang="ru-RU" dirty="0" smtClean="0"/>
              <a:t>быть применено </a:t>
            </a:r>
            <a:r>
              <a:rPr lang="ru-RU" dirty="0"/>
              <a:t>полученное решение.</a:t>
            </a:r>
          </a:p>
          <a:p>
            <a:pPr marL="0" indent="0" algn="just">
              <a:buNone/>
            </a:pPr>
            <a:r>
              <a:rPr lang="ru-RU" b="1" u="sng" dirty="0"/>
              <a:t>Шаг 8.6.</a:t>
            </a:r>
          </a:p>
          <a:p>
            <a:pPr marL="0" indent="0" algn="just">
              <a:buNone/>
            </a:pPr>
            <a:r>
              <a:rPr lang="ru-RU" b="1" dirty="0"/>
              <a:t>Задачи внедрения</a:t>
            </a:r>
          </a:p>
          <a:p>
            <a:pPr marL="0" indent="0" algn="just">
              <a:buNone/>
            </a:pPr>
            <a:r>
              <a:rPr lang="ru-RU" dirty="0"/>
              <a:t>Выявить задачи, которые необходимо решить </a:t>
            </a:r>
            <a:r>
              <a:rPr lang="ru-RU" dirty="0" smtClean="0"/>
              <a:t>для изготовления </a:t>
            </a:r>
            <a:r>
              <a:rPr lang="ru-RU" dirty="0"/>
              <a:t>и внедрения решения.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8796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7937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П</a:t>
            </a:r>
            <a:r>
              <a:rPr lang="ru-RU" b="1" dirty="0" smtClean="0"/>
              <a:t>роизводственно-технологический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b="1" dirty="0"/>
              <a:t>ПЕРВИЧНОЕ ОПИСАНИЕ И СОСТАВЛЕНИЕ</a:t>
            </a:r>
          </a:p>
          <a:p>
            <a:pPr marL="0" indent="0" algn="just">
              <a:buNone/>
            </a:pPr>
            <a:r>
              <a:rPr lang="ru-RU" b="1" dirty="0"/>
              <a:t>ФОРМУЛЫ ПРОБЛЕМЫ</a:t>
            </a:r>
          </a:p>
          <a:p>
            <a:pPr marL="0" indent="0" algn="just">
              <a:buNone/>
            </a:pPr>
            <a:r>
              <a:rPr lang="ru-RU" dirty="0"/>
              <a:t>Цель: проверить достаточность информации по проблеме</a:t>
            </a:r>
          </a:p>
          <a:p>
            <a:pPr marL="0" indent="0" algn="just">
              <a:buNone/>
            </a:pPr>
            <a:r>
              <a:rPr lang="ru-RU" dirty="0"/>
              <a:t>(получить ответы на вопросы: «ЧТО?», «ГДЕ?»,</a:t>
            </a:r>
          </a:p>
          <a:p>
            <a:pPr marL="0" indent="0" algn="just">
              <a:buNone/>
            </a:pPr>
            <a:r>
              <a:rPr lang="ru-RU" dirty="0"/>
              <a:t>«КОГДА?», «ПОЧЕМУ?»)</a:t>
            </a:r>
          </a:p>
          <a:p>
            <a:pPr marL="0" indent="0" algn="just">
              <a:buNone/>
            </a:pPr>
            <a:r>
              <a:rPr lang="ru-RU" b="1" dirty="0"/>
              <a:t>Шаг 1.1.</a:t>
            </a:r>
          </a:p>
          <a:p>
            <a:pPr marL="0" indent="0" algn="just">
              <a:buNone/>
            </a:pPr>
            <a:r>
              <a:rPr lang="ru-RU" b="1" dirty="0"/>
              <a:t>Составление описания проблемы</a:t>
            </a:r>
          </a:p>
          <a:p>
            <a:pPr marL="0" indent="0" algn="just">
              <a:buNone/>
            </a:pPr>
            <a:r>
              <a:rPr lang="ru-RU" dirty="0"/>
              <a:t>Составить в свободном изложении описание проблемы,</a:t>
            </a:r>
          </a:p>
          <a:p>
            <a:pPr marL="0" indent="0" algn="just">
              <a:buNone/>
            </a:pPr>
            <a:r>
              <a:rPr lang="ru-RU" dirty="0"/>
              <a:t>используя основные категории физического мира - </a:t>
            </a:r>
            <a:r>
              <a:rPr lang="ru-RU" dirty="0" smtClean="0"/>
              <a:t>СОБЫТИЕ, ПРОСТРАНСТВО</a:t>
            </a:r>
            <a:r>
              <a:rPr lang="ru-RU" dirty="0"/>
              <a:t>, ВРЕМЯ и ВЗАИМОСВЯЗЬ. В описании </a:t>
            </a:r>
            <a:r>
              <a:rPr lang="ru-RU" dirty="0" err="1" smtClean="0"/>
              <a:t>должнабыть</a:t>
            </a:r>
            <a:r>
              <a:rPr lang="ru-RU" dirty="0" smtClean="0"/>
              <a:t> </a:t>
            </a:r>
            <a:r>
              <a:rPr lang="ru-RU" dirty="0"/>
              <a:t>точная и достоверная информация о том,</a:t>
            </a:r>
          </a:p>
        </p:txBody>
      </p:sp>
    </p:spTree>
    <p:extLst>
      <p:ext uri="{BB962C8B-B14F-4D97-AF65-F5344CB8AC3E}">
        <p14:creationId xmlns:p14="http://schemas.microsoft.com/office/powerpoint/2010/main" val="2912957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2832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b="1" dirty="0"/>
              <a:t>Что происходит? </a:t>
            </a:r>
            <a:endParaRPr lang="ru-RU" b="1" dirty="0" smtClean="0"/>
          </a:p>
          <a:p>
            <a:pPr marL="0" indent="0" algn="just">
              <a:buNone/>
            </a:pPr>
            <a:r>
              <a:rPr lang="ru-RU" dirty="0" smtClean="0"/>
              <a:t>указывается </a:t>
            </a:r>
            <a:r>
              <a:rPr lang="ru-RU" dirty="0"/>
              <a:t>конкретное </a:t>
            </a:r>
            <a:r>
              <a:rPr lang="ru-RU" dirty="0" smtClean="0"/>
              <a:t>нежелательное физическое</a:t>
            </a:r>
            <a:r>
              <a:rPr lang="ru-RU" dirty="0"/>
              <a:t>(!) явление, которое происходит </a:t>
            </a:r>
            <a:r>
              <a:rPr lang="ru-RU" dirty="0" smtClean="0"/>
              <a:t>в рассматриваемой </a:t>
            </a:r>
            <a:r>
              <a:rPr lang="ru-RU" dirty="0"/>
              <a:t>системе</a:t>
            </a:r>
          </a:p>
          <a:p>
            <a:pPr marL="0" indent="0" algn="just">
              <a:buNone/>
            </a:pPr>
            <a:r>
              <a:rPr lang="ru-RU" b="1" dirty="0"/>
              <a:t>Где происходит</a:t>
            </a:r>
            <a:r>
              <a:rPr lang="ru-RU" b="1" dirty="0" smtClean="0"/>
              <a:t>?</a:t>
            </a:r>
          </a:p>
          <a:p>
            <a:pPr marL="0" indent="0" algn="just">
              <a:buNone/>
            </a:pPr>
            <a:r>
              <a:rPr lang="ru-RU" b="1" dirty="0" smtClean="0"/>
              <a:t> </a:t>
            </a:r>
            <a:r>
              <a:rPr lang="ru-RU" dirty="0"/>
              <a:t>указывается конкретная </a:t>
            </a:r>
            <a:r>
              <a:rPr lang="ru-RU" dirty="0" smtClean="0"/>
              <a:t>часть рассматриваемой </a:t>
            </a:r>
            <a:r>
              <a:rPr lang="ru-RU" dirty="0"/>
              <a:t>системы - узел, </a:t>
            </a:r>
            <a:r>
              <a:rPr lang="ru-RU" dirty="0" err="1" smtClean="0"/>
              <a:t>деталь,элемент</a:t>
            </a:r>
            <a:r>
              <a:rPr lang="ru-RU" dirty="0"/>
              <a:t>, где происходит нежелательное</a:t>
            </a:r>
          </a:p>
          <a:p>
            <a:pPr marL="0" indent="0" algn="just">
              <a:buNone/>
            </a:pPr>
            <a:r>
              <a:rPr lang="ru-RU" dirty="0"/>
              <a:t>явление</a:t>
            </a:r>
          </a:p>
          <a:p>
            <a:pPr marL="0" indent="0" algn="just">
              <a:buNone/>
            </a:pPr>
            <a:r>
              <a:rPr lang="ru-RU" b="1" dirty="0" smtClean="0"/>
              <a:t>Когда происходит</a:t>
            </a:r>
            <a:r>
              <a:rPr lang="ru-RU" b="1" dirty="0"/>
              <a:t>?</a:t>
            </a:r>
          </a:p>
          <a:p>
            <a:pPr marL="0" indent="0" algn="just">
              <a:buNone/>
            </a:pPr>
            <a:r>
              <a:rPr lang="ru-RU" dirty="0"/>
              <a:t>указывается конкретная </a:t>
            </a:r>
            <a:r>
              <a:rPr lang="ru-RU" dirty="0" smtClean="0"/>
              <a:t>технологическая операция </a:t>
            </a:r>
            <a:r>
              <a:rPr lang="ru-RU" dirty="0"/>
              <a:t>или тот момент </a:t>
            </a:r>
            <a:r>
              <a:rPr lang="ru-RU" dirty="0" smtClean="0"/>
              <a:t>физико-химического процесса</a:t>
            </a:r>
            <a:r>
              <a:rPr lang="ru-RU" dirty="0"/>
              <a:t>, во время которого происходит</a:t>
            </a:r>
          </a:p>
          <a:p>
            <a:pPr marL="0" indent="0" algn="just">
              <a:buNone/>
            </a:pPr>
            <a:r>
              <a:rPr lang="ru-RU" dirty="0"/>
              <a:t>нежелательное явление</a:t>
            </a:r>
          </a:p>
          <a:p>
            <a:pPr marL="0" indent="0" algn="just">
              <a:buNone/>
            </a:pPr>
            <a:r>
              <a:rPr lang="ru-RU" dirty="0"/>
              <a:t>И если есть возможность, указывается причина:</a:t>
            </a:r>
          </a:p>
          <a:p>
            <a:pPr marL="0" indent="0" algn="just">
              <a:buNone/>
            </a:pPr>
            <a:r>
              <a:rPr lang="ru-RU" b="1" dirty="0"/>
              <a:t>Почему происходит</a:t>
            </a:r>
            <a:r>
              <a:rPr lang="ru-RU" dirty="0"/>
              <a:t>?</a:t>
            </a:r>
          </a:p>
          <a:p>
            <a:pPr marL="0" indent="0" algn="just">
              <a:buNone/>
            </a:pPr>
            <a:r>
              <a:rPr lang="ru-RU" dirty="0"/>
              <a:t>Ответы на указанные вопросы могут располагаться </a:t>
            </a:r>
            <a:r>
              <a:rPr lang="ru-RU" dirty="0" smtClean="0"/>
              <a:t>в произвольном </a:t>
            </a:r>
            <a:r>
              <a:rPr lang="ru-RU" dirty="0"/>
              <a:t>порядке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dirty="0" smtClean="0"/>
              <a:t> </a:t>
            </a:r>
            <a:r>
              <a:rPr lang="ru-RU" dirty="0"/>
              <a:t>При отсутствии ответа на какой-либо </a:t>
            </a:r>
            <a:r>
              <a:rPr lang="ru-RU" dirty="0" smtClean="0"/>
              <a:t>вопрос работа </a:t>
            </a:r>
            <a:r>
              <a:rPr lang="ru-RU" dirty="0"/>
              <a:t>по алгоритму становится неэффективной. Все ответы </a:t>
            </a:r>
            <a:r>
              <a:rPr lang="ru-RU" dirty="0" smtClean="0"/>
              <a:t>должны быть </a:t>
            </a:r>
            <a:r>
              <a:rPr lang="ru-RU" dirty="0"/>
              <a:t>даны на физическом уровне</a:t>
            </a:r>
          </a:p>
        </p:txBody>
      </p:sp>
    </p:spTree>
    <p:extLst>
      <p:ext uri="{BB962C8B-B14F-4D97-AF65-F5344CB8AC3E}">
        <p14:creationId xmlns:p14="http://schemas.microsoft.com/office/powerpoint/2010/main" val="28809640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Примечания: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06422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u="sng" dirty="0"/>
              <a:t>Примечание 1</a:t>
            </a:r>
          </a:p>
          <a:p>
            <a:pPr marL="0" indent="0" algn="just">
              <a:buNone/>
            </a:pPr>
            <a:r>
              <a:rPr lang="ru-RU" dirty="0"/>
              <a:t>Для получения достоверной информации </a:t>
            </a:r>
            <a:r>
              <a:rPr lang="ru-RU" dirty="0" smtClean="0"/>
              <a:t>рекомендуется       внимательно </a:t>
            </a:r>
            <a:r>
              <a:rPr lang="ru-RU" dirty="0"/>
              <a:t>изучить всю техническую документацию, </a:t>
            </a:r>
            <a:r>
              <a:rPr lang="ru-RU" dirty="0" smtClean="0"/>
              <a:t>относящуюся к </a:t>
            </a:r>
            <a:r>
              <a:rPr lang="ru-RU" dirty="0"/>
              <a:t>проблеме, получить консультации у специалистов и </a:t>
            </a:r>
            <a:r>
              <a:rPr lang="ru-RU" dirty="0" smtClean="0"/>
              <a:t>лично обследовать </a:t>
            </a:r>
            <a:r>
              <a:rPr lang="ru-RU" dirty="0"/>
              <a:t>место возникновения проблемы. Только при </a:t>
            </a:r>
            <a:r>
              <a:rPr lang="ru-RU" dirty="0" smtClean="0"/>
              <a:t>полном понимании </a:t>
            </a:r>
            <a:r>
              <a:rPr lang="ru-RU" dirty="0"/>
              <a:t>происходящих событий возможна успешная работа </a:t>
            </a:r>
            <a:r>
              <a:rPr lang="ru-RU" dirty="0" smtClean="0"/>
              <a:t>по данному </a:t>
            </a:r>
            <a:r>
              <a:rPr lang="ru-RU" dirty="0"/>
              <a:t>алгоритму.</a:t>
            </a:r>
          </a:p>
          <a:p>
            <a:pPr marL="0" indent="0">
              <a:buNone/>
            </a:pPr>
            <a:r>
              <a:rPr lang="ru-RU" u="sng" dirty="0"/>
              <a:t>Примечание 2</a:t>
            </a:r>
          </a:p>
          <a:p>
            <a:pPr marL="0" indent="0" algn="just">
              <a:buNone/>
            </a:pPr>
            <a:r>
              <a:rPr lang="ru-RU" dirty="0"/>
              <a:t>Под нежелательным физическим явлением понимаются </a:t>
            </a:r>
            <a:r>
              <a:rPr lang="ru-RU" dirty="0" smtClean="0"/>
              <a:t>те физические </a:t>
            </a:r>
            <a:r>
              <a:rPr lang="ru-RU" dirty="0"/>
              <a:t>явления или процессы, которые </a:t>
            </a:r>
            <a:r>
              <a:rPr lang="ru-RU" dirty="0" smtClean="0"/>
              <a:t>непосредственно оказывают </a:t>
            </a:r>
            <a:r>
              <a:rPr lang="ru-RU" dirty="0"/>
              <a:t>вредное влияние на выполнение </a:t>
            </a:r>
            <a:r>
              <a:rPr lang="ru-RU" dirty="0" smtClean="0"/>
              <a:t>функции рассматриваемой </a:t>
            </a:r>
            <a:r>
              <a:rPr lang="ru-RU" dirty="0"/>
              <a:t>системы.</a:t>
            </a:r>
          </a:p>
          <a:p>
            <a:pPr marL="0" indent="0">
              <a:buNone/>
            </a:pPr>
            <a:r>
              <a:rPr lang="ru-RU" u="sng" dirty="0"/>
              <a:t>Примечание 3</a:t>
            </a:r>
          </a:p>
          <a:p>
            <a:pPr marL="0" indent="0" algn="just">
              <a:buNone/>
            </a:pPr>
            <a:r>
              <a:rPr lang="ru-RU" dirty="0"/>
              <a:t>Если причина проблемы находится за пределами</a:t>
            </a:r>
          </a:p>
          <a:p>
            <a:pPr marL="0" indent="0" algn="just">
              <a:buNone/>
            </a:pPr>
            <a:r>
              <a:rPr lang="ru-RU" dirty="0"/>
              <a:t>рассматриваемой системы, рекомендуется найти место ее</a:t>
            </a:r>
          </a:p>
          <a:p>
            <a:pPr marL="0" indent="0" algn="just">
              <a:buNone/>
            </a:pPr>
            <a:r>
              <a:rPr lang="ru-RU" dirty="0"/>
              <a:t>первичного возникновения и там начать работу по алгоритму.</a:t>
            </a:r>
          </a:p>
        </p:txBody>
      </p:sp>
    </p:spTree>
    <p:extLst>
      <p:ext uri="{BB962C8B-B14F-4D97-AF65-F5344CB8AC3E}">
        <p14:creationId xmlns:p14="http://schemas.microsoft.com/office/powerpoint/2010/main" val="18243132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28320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b="1" dirty="0"/>
              <a:t>Шаг 1.2.</a:t>
            </a:r>
          </a:p>
          <a:p>
            <a:pPr marL="0" indent="0" algn="just">
              <a:buNone/>
            </a:pPr>
            <a:r>
              <a:rPr lang="ru-RU" b="1" dirty="0"/>
              <a:t>Определение функции системы</a:t>
            </a:r>
          </a:p>
          <a:p>
            <a:pPr marL="0" indent="0" algn="just">
              <a:buNone/>
            </a:pPr>
            <a:r>
              <a:rPr lang="ru-RU" dirty="0"/>
              <a:t>Определить назначение (физическую функцию) той системы, </a:t>
            </a:r>
            <a:r>
              <a:rPr lang="ru-RU" dirty="0" smtClean="0"/>
              <a:t>в которой </a:t>
            </a:r>
            <a:r>
              <a:rPr lang="ru-RU" dirty="0"/>
              <a:t>возникли недостатки. Записать: «</a:t>
            </a:r>
            <a:r>
              <a:rPr lang="ru-RU" dirty="0" smtClean="0"/>
              <a:t>СИСТЕМА ПРЕДНАЗНАЧЕНА </a:t>
            </a:r>
            <a:r>
              <a:rPr lang="ru-RU" dirty="0"/>
              <a:t>ДЛЯ...(указать физическую(!) </a:t>
            </a:r>
            <a:r>
              <a:rPr lang="ru-RU" dirty="0" smtClean="0"/>
              <a:t>функцию рассматриваемой</a:t>
            </a:r>
            <a:r>
              <a:rPr lang="ru-RU" dirty="0"/>
              <a:t>(!) системы)».</a:t>
            </a:r>
          </a:p>
          <a:p>
            <a:pPr marL="0" indent="0" algn="just">
              <a:buNone/>
            </a:pPr>
            <a:r>
              <a:rPr lang="ru-RU" b="1" dirty="0"/>
              <a:t>Шаг 1.3.</a:t>
            </a:r>
          </a:p>
          <a:p>
            <a:pPr marL="0" indent="0" algn="just">
              <a:buNone/>
            </a:pPr>
            <a:r>
              <a:rPr lang="ru-RU" b="1" dirty="0"/>
              <a:t>Составление словесной формулы проблемы</a:t>
            </a:r>
          </a:p>
          <a:p>
            <a:pPr marL="0" indent="0" algn="just">
              <a:buNone/>
            </a:pPr>
            <a:r>
              <a:rPr lang="ru-RU" dirty="0"/>
              <a:t>Используя полученное в шаге 1.1 описание, составить в </a:t>
            </a:r>
            <a:r>
              <a:rPr lang="ru-RU" dirty="0" smtClean="0"/>
              <a:t>виде одного </a:t>
            </a:r>
            <a:r>
              <a:rPr lang="ru-RU" dirty="0"/>
              <a:t>предложения словесную формулу проблемы. В </a:t>
            </a:r>
            <a:r>
              <a:rPr lang="ru-RU" dirty="0" smtClean="0"/>
              <a:t>этом предложении </a:t>
            </a:r>
            <a:r>
              <a:rPr lang="ru-RU" dirty="0"/>
              <a:t>должны быть ответы на вопросы: «</a:t>
            </a:r>
            <a:r>
              <a:rPr lang="ru-RU" b="1" dirty="0" smtClean="0"/>
              <a:t>ГДЕ </a:t>
            </a:r>
            <a:r>
              <a:rPr lang="ru-RU" dirty="0" smtClean="0"/>
              <a:t>происходит</a:t>
            </a:r>
            <a:r>
              <a:rPr lang="ru-RU" dirty="0"/>
              <a:t>?»; «</a:t>
            </a:r>
            <a:r>
              <a:rPr lang="ru-RU" b="1" dirty="0"/>
              <a:t>КОГДА </a:t>
            </a:r>
            <a:r>
              <a:rPr lang="ru-RU" dirty="0"/>
              <a:t>происходит?»; «</a:t>
            </a:r>
            <a:r>
              <a:rPr lang="ru-RU" b="1" dirty="0"/>
              <a:t>ЧТО </a:t>
            </a:r>
            <a:r>
              <a:rPr lang="ru-RU" dirty="0"/>
              <a:t>происходит?».</a:t>
            </a:r>
          </a:p>
          <a:p>
            <a:pPr marL="0" indent="0" algn="just">
              <a:buNone/>
            </a:pPr>
            <a:r>
              <a:rPr lang="ru-RU" dirty="0"/>
              <a:t>Схема построения словесной формулы:</a:t>
            </a:r>
          </a:p>
          <a:p>
            <a:pPr marL="0" indent="0" algn="just">
              <a:buNone/>
            </a:pPr>
            <a:r>
              <a:rPr lang="ru-RU" b="1" dirty="0"/>
              <a:t>В СИСТЕМЕ, ПРЕДНАЗНАЧЕННОЙ ДЛЯ </a:t>
            </a:r>
            <a:r>
              <a:rPr lang="ru-RU" dirty="0"/>
              <a:t>…</a:t>
            </a:r>
          </a:p>
          <a:p>
            <a:pPr marL="0" indent="0" algn="just">
              <a:buNone/>
            </a:pPr>
            <a:r>
              <a:rPr lang="ru-RU" dirty="0"/>
              <a:t>(указывается функция из шага 1.2.)</a:t>
            </a:r>
          </a:p>
          <a:p>
            <a:pPr marL="0" indent="0" algn="just">
              <a:buNone/>
            </a:pPr>
            <a:r>
              <a:rPr lang="ru-RU" b="1" dirty="0"/>
              <a:t>ВО ВРЕМЯ </a:t>
            </a:r>
            <a:r>
              <a:rPr lang="ru-RU" dirty="0"/>
              <a:t>... (указывается конкретная </a:t>
            </a:r>
            <a:r>
              <a:rPr lang="ru-RU" dirty="0" smtClean="0"/>
              <a:t>технологическая операция </a:t>
            </a:r>
            <a:r>
              <a:rPr lang="ru-RU" dirty="0"/>
              <a:t>или физический процесс)</a:t>
            </a:r>
          </a:p>
          <a:p>
            <a:pPr marL="0" indent="0" algn="just">
              <a:buNone/>
            </a:pPr>
            <a:r>
              <a:rPr lang="ru-RU" b="1" dirty="0"/>
              <a:t>В </a:t>
            </a:r>
            <a:r>
              <a:rPr lang="ru-RU" dirty="0"/>
              <a:t>или </a:t>
            </a:r>
            <a:r>
              <a:rPr lang="ru-RU" b="1" dirty="0"/>
              <a:t>НА </a:t>
            </a:r>
            <a:r>
              <a:rPr lang="ru-RU" dirty="0"/>
              <a:t>... ( указывается место, конкретный </a:t>
            </a:r>
            <a:r>
              <a:rPr lang="ru-RU" dirty="0" smtClean="0"/>
              <a:t>узел, деталь</a:t>
            </a:r>
            <a:r>
              <a:rPr lang="ru-RU" dirty="0"/>
              <a:t>,)</a:t>
            </a:r>
          </a:p>
          <a:p>
            <a:pPr marL="0" indent="0" algn="just">
              <a:buNone/>
            </a:pPr>
            <a:r>
              <a:rPr lang="ru-RU" b="1" dirty="0"/>
              <a:t>ПРОИСХОДИТ </a:t>
            </a:r>
            <a:r>
              <a:rPr lang="ru-RU" dirty="0"/>
              <a:t>... (указывается Нежелательное </a:t>
            </a:r>
            <a:r>
              <a:rPr lang="ru-RU" dirty="0" smtClean="0"/>
              <a:t>Явление (недостаток</a:t>
            </a:r>
            <a:r>
              <a:rPr lang="ru-RU" dirty="0"/>
              <a:t>).</a:t>
            </a:r>
          </a:p>
          <a:p>
            <a:pPr marL="0" indent="0" algn="just">
              <a:buNone/>
            </a:pPr>
            <a:r>
              <a:rPr lang="ru-RU" dirty="0"/>
              <a:t>Предложение может строиться в любом порядке, но </a:t>
            </a:r>
            <a:r>
              <a:rPr lang="ru-RU" dirty="0" smtClean="0"/>
              <a:t>оно должно </a:t>
            </a:r>
            <a:r>
              <a:rPr lang="ru-RU" dirty="0"/>
              <a:t>отражать основную суть проблемы.</a:t>
            </a:r>
          </a:p>
        </p:txBody>
      </p:sp>
    </p:spTree>
    <p:extLst>
      <p:ext uri="{BB962C8B-B14F-4D97-AF65-F5344CB8AC3E}">
        <p14:creationId xmlns:p14="http://schemas.microsoft.com/office/powerpoint/2010/main" val="23154223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b="1" dirty="0"/>
              <a:t>ЧАСТЬ 2</a:t>
            </a:r>
            <a:br>
              <a:rPr lang="ru-RU" sz="2000" b="1" dirty="0"/>
            </a:br>
            <a:r>
              <a:rPr lang="ru-RU" sz="2000" b="1" dirty="0"/>
              <a:t>ПРОВЕРКА ПРОБЛЕМЫ НА ЛОЖНОСТЬ И</a:t>
            </a:r>
            <a:br>
              <a:rPr lang="ru-RU" sz="2000" b="1" dirty="0"/>
            </a:br>
            <a:r>
              <a:rPr lang="ru-RU" sz="2000" b="1" dirty="0"/>
              <a:t>САМОУСТРАНЕНИЕ</a:t>
            </a:r>
            <a:r>
              <a:rPr lang="ru-RU" sz="2400" b="1" dirty="0"/>
              <a:t/>
            </a:r>
            <a:br>
              <a:rPr lang="ru-RU" sz="2400" b="1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dirty="0"/>
              <a:t>Цель: определить необходимость решения проблемы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b="1" dirty="0"/>
              <a:t>Шаг 2.1.</a:t>
            </a:r>
          </a:p>
          <a:p>
            <a:pPr marL="0" indent="0" algn="just">
              <a:buNone/>
            </a:pPr>
            <a:r>
              <a:rPr lang="ru-RU" b="1" dirty="0"/>
              <a:t>Не выполнять технологическую операцию</a:t>
            </a:r>
          </a:p>
          <a:p>
            <a:pPr marL="0" indent="0" algn="just">
              <a:buNone/>
            </a:pPr>
            <a:r>
              <a:rPr lang="ru-RU" dirty="0"/>
              <a:t>Выяснить, возникают ли вредные последствия в будущем на</a:t>
            </a:r>
          </a:p>
          <a:p>
            <a:pPr marL="0" indent="0" algn="just">
              <a:buNone/>
            </a:pPr>
            <a:r>
              <a:rPr lang="ru-RU" dirty="0" smtClean="0"/>
              <a:t>12 уровнях </a:t>
            </a:r>
            <a:r>
              <a:rPr lang="ru-RU" dirty="0"/>
              <a:t>системы, надсистемы и подсистемы, если </a:t>
            </a:r>
            <a:r>
              <a:rPr lang="ru-RU" dirty="0" smtClean="0"/>
              <a:t>технологическую операцию</a:t>
            </a:r>
            <a:r>
              <a:rPr lang="ru-RU" dirty="0"/>
              <a:t>, при которой возникает проблема, не выполнять.</a:t>
            </a:r>
          </a:p>
          <a:p>
            <a:pPr marL="0" indent="0" algn="just">
              <a:buNone/>
            </a:pPr>
            <a:r>
              <a:rPr lang="ru-RU" dirty="0"/>
              <a:t>Если вредных последствий не возникает, проблему считать</a:t>
            </a:r>
          </a:p>
          <a:p>
            <a:pPr marL="0" indent="0" algn="just">
              <a:buNone/>
            </a:pPr>
            <a:r>
              <a:rPr lang="ru-RU" dirty="0"/>
              <a:t>ложной. Проверить, не является ли </a:t>
            </a:r>
            <a:r>
              <a:rPr lang="ru-RU" dirty="0" smtClean="0"/>
              <a:t>достаточным выполнение</a:t>
            </a:r>
            <a:r>
              <a:rPr lang="ru-RU" dirty="0"/>
              <a:t> </a:t>
            </a:r>
            <a:r>
              <a:rPr lang="ru-RU" dirty="0" smtClean="0"/>
              <a:t>только </a:t>
            </a:r>
            <a:r>
              <a:rPr lang="ru-RU" dirty="0"/>
              <a:t>части технологической операции, при которой </a:t>
            </a:r>
            <a:r>
              <a:rPr lang="ru-RU" dirty="0" smtClean="0"/>
              <a:t>возникает проблема</a:t>
            </a:r>
            <a:r>
              <a:rPr lang="ru-RU" dirty="0"/>
              <a:t>. Если вредных последствий не возникает, </a:t>
            </a:r>
            <a:r>
              <a:rPr lang="ru-RU" dirty="0" smtClean="0"/>
              <a:t>проблему считать </a:t>
            </a:r>
            <a:r>
              <a:rPr lang="ru-RU" dirty="0"/>
              <a:t>ложной.</a:t>
            </a:r>
          </a:p>
        </p:txBody>
      </p:sp>
    </p:spTree>
    <p:extLst>
      <p:ext uri="{BB962C8B-B14F-4D97-AF65-F5344CB8AC3E}">
        <p14:creationId xmlns:p14="http://schemas.microsoft.com/office/powerpoint/2010/main" val="9037785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585631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/>
              <a:t>Шаг 2.2.</a:t>
            </a:r>
          </a:p>
          <a:p>
            <a:pPr marL="0" indent="0" algn="just">
              <a:buNone/>
            </a:pPr>
            <a:r>
              <a:rPr lang="ru-RU" b="1" dirty="0"/>
              <a:t>Не устранять недостаток</a:t>
            </a:r>
          </a:p>
          <a:p>
            <a:pPr marL="0" indent="0" algn="just">
              <a:buNone/>
            </a:pPr>
            <a:r>
              <a:rPr lang="ru-RU" dirty="0"/>
              <a:t>Выяснить, возникают ли вредные последствия в будущем </a:t>
            </a:r>
            <a:r>
              <a:rPr lang="ru-RU" dirty="0" smtClean="0"/>
              <a:t>на уровнях </a:t>
            </a:r>
            <a:r>
              <a:rPr lang="ru-RU" dirty="0"/>
              <a:t>системы, надсистемы и подсистемы, если </a:t>
            </a:r>
            <a:r>
              <a:rPr lang="ru-RU" dirty="0" smtClean="0"/>
              <a:t>недостаток, возникающий </a:t>
            </a:r>
            <a:r>
              <a:rPr lang="ru-RU" dirty="0"/>
              <a:t>при выполнении технологической операции, </a:t>
            </a:r>
            <a:r>
              <a:rPr lang="ru-RU" dirty="0" smtClean="0"/>
              <a:t>не устранять</a:t>
            </a:r>
            <a:r>
              <a:rPr lang="ru-RU" dirty="0"/>
              <a:t>. Если вредных последствий не возникает, </a:t>
            </a:r>
            <a:r>
              <a:rPr lang="ru-RU" dirty="0" smtClean="0"/>
              <a:t>проблему считать </a:t>
            </a:r>
            <a:r>
              <a:rPr lang="ru-RU" dirty="0"/>
              <a:t>ложной. Проверить, не происходит ли </a:t>
            </a:r>
            <a:r>
              <a:rPr lang="ru-RU" b="1" dirty="0" smtClean="0"/>
              <a:t>самоустранение </a:t>
            </a:r>
            <a:r>
              <a:rPr lang="ru-RU" dirty="0" smtClean="0"/>
              <a:t>проблемы </a:t>
            </a:r>
            <a:r>
              <a:rPr lang="ru-RU" dirty="0"/>
              <a:t>на последующих технологических постах. Если </a:t>
            </a:r>
            <a:r>
              <a:rPr lang="ru-RU" dirty="0" smtClean="0"/>
              <a:t>такое происходит </a:t>
            </a:r>
            <a:r>
              <a:rPr lang="ru-RU" dirty="0"/>
              <a:t>или становится возможным при внесении небольших</a:t>
            </a:r>
          </a:p>
          <a:p>
            <a:pPr marL="0" indent="0" algn="just">
              <a:buNone/>
            </a:pPr>
            <a:r>
              <a:rPr lang="ru-RU" dirty="0"/>
              <a:t>изменений, проблему считать ложной.</a:t>
            </a:r>
          </a:p>
        </p:txBody>
      </p:sp>
    </p:spTree>
    <p:extLst>
      <p:ext uri="{BB962C8B-B14F-4D97-AF65-F5344CB8AC3E}">
        <p14:creationId xmlns:p14="http://schemas.microsoft.com/office/powerpoint/2010/main" val="9926514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935</TotalTime>
  <Words>3454</Words>
  <Application>Microsoft Office PowerPoint</Application>
  <PresentationFormat>Экран (4:3)</PresentationFormat>
  <Paragraphs>379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Ясность</vt:lpstr>
      <vt:lpstr>АЛГОРИТМ АРИП–2009ПТ Основные идеи алгоритма</vt:lpstr>
      <vt:lpstr>ОСНОВНЫЕ ЧАСТИ АЛГОРИТМА АРИП–2009ПТ</vt:lpstr>
      <vt:lpstr>Презентация PowerPoint</vt:lpstr>
      <vt:lpstr>Производственно-технологический</vt:lpstr>
      <vt:lpstr>Презентация PowerPoint</vt:lpstr>
      <vt:lpstr>Примечания:</vt:lpstr>
      <vt:lpstr>Презентация PowerPoint</vt:lpstr>
      <vt:lpstr>ЧАСТЬ 2 ПРОВЕРКА ПРОБЛЕМЫ НА ЛОЖНОСТЬ И САМОУСТРАНЕНИЕ </vt:lpstr>
      <vt:lpstr>Презентация PowerPoint</vt:lpstr>
      <vt:lpstr>Презентация PowerPoint</vt:lpstr>
      <vt:lpstr>ЧАСТЬ 3 УТОЧНЕНИЕ ПРОБЛЕМЫ</vt:lpstr>
      <vt:lpstr>Презентация PowerPoint</vt:lpstr>
      <vt:lpstr>Презентация PowerPoint</vt:lpstr>
      <vt:lpstr>ЧАСТЬ 4 АНАЛИЗ ВЕЩЕСТВЕННО-ПОЛЕЫХ РЕСУРСОВ Цель: выявить ресурсы для решения проблемы.</vt:lpstr>
      <vt:lpstr>Презентация PowerPoint</vt:lpstr>
      <vt:lpstr>Табл. №1. Таблица ресурсов</vt:lpstr>
      <vt:lpstr>Презентация PowerPoint</vt:lpstr>
      <vt:lpstr>Презентация PowerPoint</vt:lpstr>
      <vt:lpstr>ЧАСТЬ 5 ФОРМУЛИРОВАНИЕ ИДЕАЛЬНОГО КОНЕЧНОГО РЕЗУЛЬТАТА – ИКР Цель: составить формализованные тексты задач </vt:lpstr>
      <vt:lpstr>Презентация PowerPoint</vt:lpstr>
      <vt:lpstr>Презентация PowerPoint</vt:lpstr>
      <vt:lpstr>Презентация PowerPoint</vt:lpstr>
      <vt:lpstr>ЧАСТЬ 6 ВЫЯВЛЕНИЕ ФИЗИЧЕСКИХ ПРОТИВОРЕЧИЙ</vt:lpstr>
      <vt:lpstr>Презентация PowerPoint</vt:lpstr>
      <vt:lpstr>Презентация PowerPoint</vt:lpstr>
      <vt:lpstr>ЧАСТЬ 7 РАЗРЕШЕНИЕ ФИЗИЧЕСКИХ ПРОТИВОРЕЧИЙ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ЧАСТЬ 8 АНАЛИЗ ПОЛУЧЕННЫХ РЕШЕНИЙ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Требования к ЭИОС вуза</dc:title>
  <dc:creator>Истомины</dc:creator>
  <cp:lastModifiedBy>User</cp:lastModifiedBy>
  <cp:revision>78</cp:revision>
  <dcterms:created xsi:type="dcterms:W3CDTF">2018-01-18T17:21:20Z</dcterms:created>
  <dcterms:modified xsi:type="dcterms:W3CDTF">2018-11-01T18:46:33Z</dcterms:modified>
</cp:coreProperties>
</file>